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9"/>
  </p:notesMasterIdLst>
  <p:sldIdLst>
    <p:sldId id="2147478850" r:id="rId3"/>
    <p:sldId id="2147478852" r:id="rId4"/>
    <p:sldId id="2147478853" r:id="rId5"/>
    <p:sldId id="2147478845" r:id="rId6"/>
    <p:sldId id="2147478854" r:id="rId7"/>
    <p:sldId id="2147478855" r:id="rId8"/>
    <p:sldId id="2147478857" r:id="rId9"/>
    <p:sldId id="2147478858" r:id="rId10"/>
    <p:sldId id="2147478859" r:id="rId11"/>
    <p:sldId id="2147478860" r:id="rId12"/>
    <p:sldId id="2147478842" r:id="rId13"/>
    <p:sldId id="2147478861" r:id="rId14"/>
    <p:sldId id="2147478862" r:id="rId15"/>
    <p:sldId id="2147478863" r:id="rId16"/>
    <p:sldId id="2147478838" r:id="rId17"/>
    <p:sldId id="2147478840" r:id="rId18"/>
    <p:sldId id="2147478846" r:id="rId19"/>
    <p:sldId id="2147478841" r:id="rId20"/>
    <p:sldId id="2147478847" r:id="rId21"/>
    <p:sldId id="2147478865" r:id="rId22"/>
    <p:sldId id="2147478867" r:id="rId23"/>
    <p:sldId id="2147478868" r:id="rId24"/>
    <p:sldId id="2147478891" r:id="rId25"/>
    <p:sldId id="2147478869" r:id="rId26"/>
    <p:sldId id="2147478892" r:id="rId27"/>
    <p:sldId id="2147478870" r:id="rId28"/>
    <p:sldId id="2147478871" r:id="rId29"/>
    <p:sldId id="2147478872" r:id="rId30"/>
    <p:sldId id="2147478873" r:id="rId31"/>
    <p:sldId id="2147478875" r:id="rId32"/>
    <p:sldId id="2147478874" r:id="rId33"/>
    <p:sldId id="2147478876" r:id="rId34"/>
    <p:sldId id="2147478877" r:id="rId35"/>
    <p:sldId id="2147478878" r:id="rId36"/>
    <p:sldId id="2147478879" r:id="rId37"/>
    <p:sldId id="2147478893" r:id="rId38"/>
    <p:sldId id="2147478888" r:id="rId39"/>
    <p:sldId id="2147478881" r:id="rId40"/>
    <p:sldId id="2147478882" r:id="rId41"/>
    <p:sldId id="2147478884" r:id="rId42"/>
    <p:sldId id="2147478894" r:id="rId43"/>
    <p:sldId id="2147478886" r:id="rId44"/>
    <p:sldId id="2147478887" r:id="rId45"/>
    <p:sldId id="2147478889" r:id="rId46"/>
    <p:sldId id="2147478890" r:id="rId47"/>
    <p:sldId id="214747886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183C5C"/>
    <a:srgbClr val="0C4C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2F40E5-C991-49DF-AD48-822A8B1E70D1}" v="846" dt="2024-02-13T23:36:41.248"/>
  </p1510:revLst>
</p1510:revInfo>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375" autoAdjust="0"/>
  </p:normalViewPr>
  <p:slideViewPr>
    <p:cSldViewPr snapToGrid="0">
      <p:cViewPr varScale="1">
        <p:scale>
          <a:sx n="64" d="100"/>
          <a:sy n="64" d="100"/>
        </p:scale>
        <p:origin x="1426"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Almirante (JDA PARTNERS TECHNICAL SERVICE)" userId="11b5fb94-1827-4228-a31f-331aae5ce8b5" providerId="ADAL" clId="{012F40E5-C991-49DF-AD48-822A8B1E70D1}"/>
    <pc:docChg chg="undo redo custSel addSld delSld modSld sldOrd">
      <pc:chgData name="Mark Almirante (JDA PARTNERS TECHNICAL SERVICE)" userId="11b5fb94-1827-4228-a31f-331aae5ce8b5" providerId="ADAL" clId="{012F40E5-C991-49DF-AD48-822A8B1E70D1}" dt="2024-02-13T23:37:49.050" v="3852" actId="1035"/>
      <pc:docMkLst>
        <pc:docMk/>
      </pc:docMkLst>
      <pc:sldChg chg="modSp mod">
        <pc:chgData name="Mark Almirante (JDA PARTNERS TECHNICAL SERVICE)" userId="11b5fb94-1827-4228-a31f-331aae5ce8b5" providerId="ADAL" clId="{012F40E5-C991-49DF-AD48-822A8B1E70D1}" dt="2024-01-18T17:38:31.378" v="532" actId="404"/>
        <pc:sldMkLst>
          <pc:docMk/>
          <pc:sldMk cId="1565117849" sldId="2147478840"/>
        </pc:sldMkLst>
        <pc:spChg chg="mod">
          <ac:chgData name="Mark Almirante (JDA PARTNERS TECHNICAL SERVICE)" userId="11b5fb94-1827-4228-a31f-331aae5ce8b5" providerId="ADAL" clId="{012F40E5-C991-49DF-AD48-822A8B1E70D1}" dt="2024-01-18T17:38:31.378" v="532" actId="404"/>
          <ac:spMkLst>
            <pc:docMk/>
            <pc:sldMk cId="1565117849" sldId="2147478840"/>
            <ac:spMk id="3" creationId="{A37E0AAA-992D-4D3C-0CB9-D19ABFCC999B}"/>
          </ac:spMkLst>
        </pc:spChg>
      </pc:sldChg>
      <pc:sldChg chg="addSp modSp mod">
        <pc:chgData name="Mark Almirante (JDA PARTNERS TECHNICAL SERVICE)" userId="11b5fb94-1827-4228-a31f-331aae5ce8b5" providerId="ADAL" clId="{012F40E5-C991-49DF-AD48-822A8B1E70D1}" dt="2024-01-18T17:33:16.817" v="451" actId="14100"/>
        <pc:sldMkLst>
          <pc:docMk/>
          <pc:sldMk cId="3146019978" sldId="2147478862"/>
        </pc:sldMkLst>
        <pc:spChg chg="add mod">
          <ac:chgData name="Mark Almirante (JDA PARTNERS TECHNICAL SERVICE)" userId="11b5fb94-1827-4228-a31f-331aae5ce8b5" providerId="ADAL" clId="{012F40E5-C991-49DF-AD48-822A8B1E70D1}" dt="2024-01-18T17:33:13.592" v="450" actId="1076"/>
          <ac:spMkLst>
            <pc:docMk/>
            <pc:sldMk cId="3146019978" sldId="2147478862"/>
            <ac:spMk id="9" creationId="{576A4EC6-172B-3599-88BE-CB8D7B681354}"/>
          </ac:spMkLst>
        </pc:spChg>
        <pc:cxnChg chg="add mod">
          <ac:chgData name="Mark Almirante (JDA PARTNERS TECHNICAL SERVICE)" userId="11b5fb94-1827-4228-a31f-331aae5ce8b5" providerId="ADAL" clId="{012F40E5-C991-49DF-AD48-822A8B1E70D1}" dt="2024-01-18T17:33:16.817" v="451" actId="14100"/>
          <ac:cxnSpMkLst>
            <pc:docMk/>
            <pc:sldMk cId="3146019978" sldId="2147478862"/>
            <ac:cxnSpMk id="8" creationId="{498A3D5C-EBF1-004D-1739-97A2A6DE4BF6}"/>
          </ac:cxnSpMkLst>
        </pc:cxnChg>
      </pc:sldChg>
      <pc:sldChg chg="addSp modSp mod">
        <pc:chgData name="Mark Almirante (JDA PARTNERS TECHNICAL SERVICE)" userId="11b5fb94-1827-4228-a31f-331aae5ce8b5" providerId="ADAL" clId="{012F40E5-C991-49DF-AD48-822A8B1E70D1}" dt="2024-01-18T17:25:48.045" v="388" actId="404"/>
        <pc:sldMkLst>
          <pc:docMk/>
          <pc:sldMk cId="3190624428" sldId="2147478863"/>
        </pc:sldMkLst>
        <pc:spChg chg="mod">
          <ac:chgData name="Mark Almirante (JDA PARTNERS TECHNICAL SERVICE)" userId="11b5fb94-1827-4228-a31f-331aae5ce8b5" providerId="ADAL" clId="{012F40E5-C991-49DF-AD48-822A8B1E70D1}" dt="2024-01-18T17:25:48.045" v="388" actId="404"/>
          <ac:spMkLst>
            <pc:docMk/>
            <pc:sldMk cId="3190624428" sldId="2147478863"/>
            <ac:spMk id="5" creationId="{EEFC8789-965F-4AB8-E134-6503FE1C5E78}"/>
          </ac:spMkLst>
        </pc:spChg>
        <pc:spChg chg="add mod">
          <ac:chgData name="Mark Almirante (JDA PARTNERS TECHNICAL SERVICE)" userId="11b5fb94-1827-4228-a31f-331aae5ce8b5" providerId="ADAL" clId="{012F40E5-C991-49DF-AD48-822A8B1E70D1}" dt="2024-01-18T17:23:41.463" v="176" actId="1076"/>
          <ac:spMkLst>
            <pc:docMk/>
            <pc:sldMk cId="3190624428" sldId="2147478863"/>
            <ac:spMk id="17" creationId="{9CA436A0-D3A3-BFE4-B73D-248D578030DB}"/>
          </ac:spMkLst>
        </pc:spChg>
        <pc:spChg chg="mod">
          <ac:chgData name="Mark Almirante (JDA PARTNERS TECHNICAL SERVICE)" userId="11b5fb94-1827-4228-a31f-331aae5ce8b5" providerId="ADAL" clId="{012F40E5-C991-49DF-AD48-822A8B1E70D1}" dt="2024-01-18T17:22:33.670" v="143" actId="404"/>
          <ac:spMkLst>
            <pc:docMk/>
            <pc:sldMk cId="3190624428" sldId="2147478863"/>
            <ac:spMk id="20" creationId="{BC7F9E77-307E-28BF-4B68-D49FA3880C96}"/>
          </ac:spMkLst>
        </pc:spChg>
        <pc:spChg chg="mod">
          <ac:chgData name="Mark Almirante (JDA PARTNERS TECHNICAL SERVICE)" userId="11b5fb94-1827-4228-a31f-331aae5ce8b5" providerId="ADAL" clId="{012F40E5-C991-49DF-AD48-822A8B1E70D1}" dt="2024-01-18T17:22:33.670" v="143" actId="404"/>
          <ac:spMkLst>
            <pc:docMk/>
            <pc:sldMk cId="3190624428" sldId="2147478863"/>
            <ac:spMk id="21" creationId="{95AE0D01-57A6-4D2F-A9D8-27E23358C2BC}"/>
          </ac:spMkLst>
        </pc:spChg>
        <pc:grpChg chg="mod">
          <ac:chgData name="Mark Almirante (JDA PARTNERS TECHNICAL SERVICE)" userId="11b5fb94-1827-4228-a31f-331aae5ce8b5" providerId="ADAL" clId="{012F40E5-C991-49DF-AD48-822A8B1E70D1}" dt="2024-01-18T17:23:41.463" v="176" actId="1076"/>
          <ac:grpSpMkLst>
            <pc:docMk/>
            <pc:sldMk cId="3190624428" sldId="2147478863"/>
            <ac:grpSpMk id="8" creationId="{61C2B2BB-9AF7-2D1E-854E-C27C24D15DBF}"/>
          </ac:grpSpMkLst>
        </pc:grpChg>
        <pc:grpChg chg="add mod">
          <ac:chgData name="Mark Almirante (JDA PARTNERS TECHNICAL SERVICE)" userId="11b5fb94-1827-4228-a31f-331aae5ce8b5" providerId="ADAL" clId="{012F40E5-C991-49DF-AD48-822A8B1E70D1}" dt="2024-01-18T17:23:41.463" v="176" actId="1076"/>
          <ac:grpSpMkLst>
            <pc:docMk/>
            <pc:sldMk cId="3190624428" sldId="2147478863"/>
            <ac:grpSpMk id="19" creationId="{80FE341E-FE3A-37CE-5BF7-0402E89CB833}"/>
          </ac:grpSpMkLst>
        </pc:grpChg>
        <pc:picChg chg="mod">
          <ac:chgData name="Mark Almirante (JDA PARTNERS TECHNICAL SERVICE)" userId="11b5fb94-1827-4228-a31f-331aae5ce8b5" providerId="ADAL" clId="{012F40E5-C991-49DF-AD48-822A8B1E70D1}" dt="2024-01-18T17:23:41.463" v="176" actId="1076"/>
          <ac:picMkLst>
            <pc:docMk/>
            <pc:sldMk cId="3190624428" sldId="2147478863"/>
            <ac:picMk id="6" creationId="{A298557A-211A-CE8F-E40B-1E5A8A9E3054}"/>
          </ac:picMkLst>
        </pc:picChg>
        <pc:cxnChg chg="add mod">
          <ac:chgData name="Mark Almirante (JDA PARTNERS TECHNICAL SERVICE)" userId="11b5fb94-1827-4228-a31f-331aae5ce8b5" providerId="ADAL" clId="{012F40E5-C991-49DF-AD48-822A8B1E70D1}" dt="2024-01-18T17:23:41.463" v="176" actId="1076"/>
          <ac:cxnSpMkLst>
            <pc:docMk/>
            <pc:sldMk cId="3190624428" sldId="2147478863"/>
            <ac:cxnSpMk id="3" creationId="{43673D3B-4F7C-FEC0-7046-6BCBE5523342}"/>
          </ac:cxnSpMkLst>
        </pc:cxnChg>
        <pc:cxnChg chg="add mod">
          <ac:chgData name="Mark Almirante (JDA PARTNERS TECHNICAL SERVICE)" userId="11b5fb94-1827-4228-a31f-331aae5ce8b5" providerId="ADAL" clId="{012F40E5-C991-49DF-AD48-822A8B1E70D1}" dt="2024-01-18T17:23:41.463" v="176" actId="1076"/>
          <ac:cxnSpMkLst>
            <pc:docMk/>
            <pc:sldMk cId="3190624428" sldId="2147478863"/>
            <ac:cxnSpMk id="22" creationId="{09C7DC30-F0FE-C05F-744B-3FCBAAB8CC20}"/>
          </ac:cxnSpMkLst>
        </pc:cxnChg>
        <pc:cxnChg chg="add mod">
          <ac:chgData name="Mark Almirante (JDA PARTNERS TECHNICAL SERVICE)" userId="11b5fb94-1827-4228-a31f-331aae5ce8b5" providerId="ADAL" clId="{012F40E5-C991-49DF-AD48-822A8B1E70D1}" dt="2024-01-18T17:23:41.463" v="176" actId="1076"/>
          <ac:cxnSpMkLst>
            <pc:docMk/>
            <pc:sldMk cId="3190624428" sldId="2147478863"/>
            <ac:cxnSpMk id="24" creationId="{E6756FD4-6AC1-28A9-7BD5-968F8923794F}"/>
          </ac:cxnSpMkLst>
        </pc:cxnChg>
        <pc:cxnChg chg="add mod">
          <ac:chgData name="Mark Almirante (JDA PARTNERS TECHNICAL SERVICE)" userId="11b5fb94-1827-4228-a31f-331aae5ce8b5" providerId="ADAL" clId="{012F40E5-C991-49DF-AD48-822A8B1E70D1}" dt="2024-01-18T17:23:41.463" v="176" actId="1076"/>
          <ac:cxnSpMkLst>
            <pc:docMk/>
            <pc:sldMk cId="3190624428" sldId="2147478863"/>
            <ac:cxnSpMk id="27" creationId="{85AD661A-617D-D54D-578C-8C2723675581}"/>
          </ac:cxnSpMkLst>
        </pc:cxnChg>
      </pc:sldChg>
      <pc:sldChg chg="modSp mod">
        <pc:chgData name="Mark Almirante (JDA PARTNERS TECHNICAL SERVICE)" userId="11b5fb94-1827-4228-a31f-331aae5ce8b5" providerId="ADAL" clId="{012F40E5-C991-49DF-AD48-822A8B1E70D1}" dt="2024-02-01T17:06:10.033" v="936" actId="20577"/>
        <pc:sldMkLst>
          <pc:docMk/>
          <pc:sldMk cId="1706600095" sldId="2147478870"/>
        </pc:sldMkLst>
        <pc:spChg chg="mod">
          <ac:chgData name="Mark Almirante (JDA PARTNERS TECHNICAL SERVICE)" userId="11b5fb94-1827-4228-a31f-331aae5ce8b5" providerId="ADAL" clId="{012F40E5-C991-49DF-AD48-822A8B1E70D1}" dt="2024-02-01T16:50:38.319" v="591" actId="20577"/>
          <ac:spMkLst>
            <pc:docMk/>
            <pc:sldMk cId="1706600095" sldId="2147478870"/>
            <ac:spMk id="3" creationId="{DB009DBA-01C2-F8C9-33ED-60D78A955B97}"/>
          </ac:spMkLst>
        </pc:spChg>
        <pc:graphicFrameChg chg="mod">
          <ac:chgData name="Mark Almirante (JDA PARTNERS TECHNICAL SERVICE)" userId="11b5fb94-1827-4228-a31f-331aae5ce8b5" providerId="ADAL" clId="{012F40E5-C991-49DF-AD48-822A8B1E70D1}" dt="2024-02-01T17:06:10.033" v="936" actId="20577"/>
          <ac:graphicFrameMkLst>
            <pc:docMk/>
            <pc:sldMk cId="1706600095" sldId="2147478870"/>
            <ac:graphicFrameMk id="8" creationId="{E73D01F8-477E-CA42-4B7A-98852CD15909}"/>
          </ac:graphicFrameMkLst>
        </pc:graphicFrameChg>
      </pc:sldChg>
      <pc:sldChg chg="modSp mod">
        <pc:chgData name="Mark Almirante (JDA PARTNERS TECHNICAL SERVICE)" userId="11b5fb94-1827-4228-a31f-331aae5ce8b5" providerId="ADAL" clId="{012F40E5-C991-49DF-AD48-822A8B1E70D1}" dt="2024-02-01T17:03:04.192" v="838" actId="207"/>
        <pc:sldMkLst>
          <pc:docMk/>
          <pc:sldMk cId="172315923" sldId="2147478873"/>
        </pc:sldMkLst>
        <pc:graphicFrameChg chg="mod modGraphic">
          <ac:chgData name="Mark Almirante (JDA PARTNERS TECHNICAL SERVICE)" userId="11b5fb94-1827-4228-a31f-331aae5ce8b5" providerId="ADAL" clId="{012F40E5-C991-49DF-AD48-822A8B1E70D1}" dt="2024-02-01T17:03:04.192" v="838" actId="207"/>
          <ac:graphicFrameMkLst>
            <pc:docMk/>
            <pc:sldMk cId="172315923" sldId="2147478873"/>
            <ac:graphicFrameMk id="5" creationId="{F87E10EC-BE7A-7987-A949-57DBF2A397A9}"/>
          </ac:graphicFrameMkLst>
        </pc:graphicFrameChg>
      </pc:sldChg>
      <pc:sldChg chg="ord">
        <pc:chgData name="Mark Almirante (JDA PARTNERS TECHNICAL SERVICE)" userId="11b5fb94-1827-4228-a31f-331aae5ce8b5" providerId="ADAL" clId="{012F40E5-C991-49DF-AD48-822A8B1E70D1}" dt="2024-02-01T04:01:42.876" v="577"/>
        <pc:sldMkLst>
          <pc:docMk/>
          <pc:sldMk cId="2568267728" sldId="2147478875"/>
        </pc:sldMkLst>
      </pc:sldChg>
      <pc:sldChg chg="modSp mod">
        <pc:chgData name="Mark Almirante (JDA PARTNERS TECHNICAL SERVICE)" userId="11b5fb94-1827-4228-a31f-331aae5ce8b5" providerId="ADAL" clId="{012F40E5-C991-49DF-AD48-822A8B1E70D1}" dt="2024-02-01T13:58:11.990" v="582" actId="20577"/>
        <pc:sldMkLst>
          <pc:docMk/>
          <pc:sldMk cId="1010869421" sldId="2147478877"/>
        </pc:sldMkLst>
        <pc:graphicFrameChg chg="modGraphic">
          <ac:chgData name="Mark Almirante (JDA PARTNERS TECHNICAL SERVICE)" userId="11b5fb94-1827-4228-a31f-331aae5ce8b5" providerId="ADAL" clId="{012F40E5-C991-49DF-AD48-822A8B1E70D1}" dt="2024-02-01T13:58:11.990" v="582" actId="20577"/>
          <ac:graphicFrameMkLst>
            <pc:docMk/>
            <pc:sldMk cId="1010869421" sldId="2147478877"/>
            <ac:graphicFrameMk id="5" creationId="{8A2DAE31-78EE-35EC-1C6E-5B0A39126E25}"/>
          </ac:graphicFrameMkLst>
        </pc:graphicFrameChg>
      </pc:sldChg>
      <pc:sldChg chg="del">
        <pc:chgData name="Mark Almirante (JDA PARTNERS TECHNICAL SERVICE)" userId="11b5fb94-1827-4228-a31f-331aae5ce8b5" providerId="ADAL" clId="{012F40E5-C991-49DF-AD48-822A8B1E70D1}" dt="2024-02-13T22:52:57.762" v="3167" actId="2696"/>
        <pc:sldMkLst>
          <pc:docMk/>
          <pc:sldMk cId="994077835" sldId="2147478880"/>
        </pc:sldMkLst>
      </pc:sldChg>
      <pc:sldChg chg="modSp mod">
        <pc:chgData name="Mark Almirante (JDA PARTNERS TECHNICAL SERVICE)" userId="11b5fb94-1827-4228-a31f-331aae5ce8b5" providerId="ADAL" clId="{012F40E5-C991-49DF-AD48-822A8B1E70D1}" dt="2024-02-13T22:45:15.791" v="3155" actId="20577"/>
        <pc:sldMkLst>
          <pc:docMk/>
          <pc:sldMk cId="2857285396" sldId="2147478881"/>
        </pc:sldMkLst>
        <pc:spChg chg="mod">
          <ac:chgData name="Mark Almirante (JDA PARTNERS TECHNICAL SERVICE)" userId="11b5fb94-1827-4228-a31f-331aae5ce8b5" providerId="ADAL" clId="{012F40E5-C991-49DF-AD48-822A8B1E70D1}" dt="2024-02-12T14:06:34.042" v="2743" actId="20577"/>
          <ac:spMkLst>
            <pc:docMk/>
            <pc:sldMk cId="2857285396" sldId="2147478881"/>
            <ac:spMk id="2" creationId="{A3DEF8C1-2EBF-4D2C-F095-281C79D4D460}"/>
          </ac:spMkLst>
        </pc:spChg>
        <pc:spChg chg="mod">
          <ac:chgData name="Mark Almirante (JDA PARTNERS TECHNICAL SERVICE)" userId="11b5fb94-1827-4228-a31f-331aae5ce8b5" providerId="ADAL" clId="{012F40E5-C991-49DF-AD48-822A8B1E70D1}" dt="2024-02-13T22:45:15.791" v="3155" actId="20577"/>
          <ac:spMkLst>
            <pc:docMk/>
            <pc:sldMk cId="2857285396" sldId="2147478881"/>
            <ac:spMk id="5" creationId="{5B13F9DD-DF6A-A62B-C854-581C6865AB40}"/>
          </ac:spMkLst>
        </pc:spChg>
      </pc:sldChg>
      <pc:sldChg chg="modSp mod">
        <pc:chgData name="Mark Almirante (JDA PARTNERS TECHNICAL SERVICE)" userId="11b5fb94-1827-4228-a31f-331aae5ce8b5" providerId="ADAL" clId="{012F40E5-C991-49DF-AD48-822A8B1E70D1}" dt="2024-02-13T23:35:33.544" v="3747" actId="20577"/>
        <pc:sldMkLst>
          <pc:docMk/>
          <pc:sldMk cId="1340015061" sldId="2147478884"/>
        </pc:sldMkLst>
        <pc:spChg chg="mod">
          <ac:chgData name="Mark Almirante (JDA PARTNERS TECHNICAL SERVICE)" userId="11b5fb94-1827-4228-a31f-331aae5ce8b5" providerId="ADAL" clId="{012F40E5-C991-49DF-AD48-822A8B1E70D1}" dt="2024-02-13T23:35:33.544" v="3747" actId="20577"/>
          <ac:spMkLst>
            <pc:docMk/>
            <pc:sldMk cId="1340015061" sldId="2147478884"/>
            <ac:spMk id="3" creationId="{DB009DBA-01C2-F8C9-33ED-60D78A955B97}"/>
          </ac:spMkLst>
        </pc:spChg>
        <pc:graphicFrameChg chg="mod modGraphic">
          <ac:chgData name="Mark Almirante (JDA PARTNERS TECHNICAL SERVICE)" userId="11b5fb94-1827-4228-a31f-331aae5ce8b5" providerId="ADAL" clId="{012F40E5-C991-49DF-AD48-822A8B1E70D1}" dt="2024-02-13T23:34:57.367" v="3676"/>
          <ac:graphicFrameMkLst>
            <pc:docMk/>
            <pc:sldMk cId="1340015061" sldId="2147478884"/>
            <ac:graphicFrameMk id="8" creationId="{E73D01F8-477E-CA42-4B7A-98852CD15909}"/>
          </ac:graphicFrameMkLst>
        </pc:graphicFrameChg>
      </pc:sldChg>
      <pc:sldChg chg="modSp mod">
        <pc:chgData name="Mark Almirante (JDA PARTNERS TECHNICAL SERVICE)" userId="11b5fb94-1827-4228-a31f-331aae5ce8b5" providerId="ADAL" clId="{012F40E5-C991-49DF-AD48-822A8B1E70D1}" dt="2024-02-13T23:37:49.050" v="3852" actId="1035"/>
        <pc:sldMkLst>
          <pc:docMk/>
          <pc:sldMk cId="4047322152" sldId="2147478886"/>
        </pc:sldMkLst>
        <pc:spChg chg="mod">
          <ac:chgData name="Mark Almirante (JDA PARTNERS TECHNICAL SERVICE)" userId="11b5fb94-1827-4228-a31f-331aae5ce8b5" providerId="ADAL" clId="{012F40E5-C991-49DF-AD48-822A8B1E70D1}" dt="2024-02-13T23:37:49.050" v="3852" actId="1035"/>
          <ac:spMkLst>
            <pc:docMk/>
            <pc:sldMk cId="4047322152" sldId="2147478886"/>
            <ac:spMk id="5" creationId="{78EB6418-A36B-FACD-B963-A4E5A57829E0}"/>
          </ac:spMkLst>
        </pc:spChg>
        <pc:spChg chg="mod">
          <ac:chgData name="Mark Almirante (JDA PARTNERS TECHNICAL SERVICE)" userId="11b5fb94-1827-4228-a31f-331aae5ce8b5" providerId="ADAL" clId="{012F40E5-C991-49DF-AD48-822A8B1E70D1}" dt="2024-02-13T23:37:49.050" v="3852" actId="1035"/>
          <ac:spMkLst>
            <pc:docMk/>
            <pc:sldMk cId="4047322152" sldId="2147478886"/>
            <ac:spMk id="6" creationId="{5987D074-C8C4-44FD-A353-C0173D437045}"/>
          </ac:spMkLst>
        </pc:spChg>
        <pc:picChg chg="mod">
          <ac:chgData name="Mark Almirante (JDA PARTNERS TECHNICAL SERVICE)" userId="11b5fb94-1827-4228-a31f-331aae5ce8b5" providerId="ADAL" clId="{012F40E5-C991-49DF-AD48-822A8B1E70D1}" dt="2024-02-13T23:37:49.050" v="3852" actId="1035"/>
          <ac:picMkLst>
            <pc:docMk/>
            <pc:sldMk cId="4047322152" sldId="2147478886"/>
            <ac:picMk id="4" creationId="{EF70A1BA-86D0-0F60-7A75-493B9E34E305}"/>
          </ac:picMkLst>
        </pc:picChg>
      </pc:sldChg>
      <pc:sldChg chg="modNotesTx">
        <pc:chgData name="Mark Almirante (JDA PARTNERS TECHNICAL SERVICE)" userId="11b5fb94-1827-4228-a31f-331aae5ce8b5" providerId="ADAL" clId="{012F40E5-C991-49DF-AD48-822A8B1E70D1}" dt="2024-02-13T22:42:24.904" v="3097" actId="33524"/>
        <pc:sldMkLst>
          <pc:docMk/>
          <pc:sldMk cId="1681390375" sldId="2147478888"/>
        </pc:sldMkLst>
      </pc:sldChg>
      <pc:sldChg chg="addSp delSp modSp add mod modNotesTx">
        <pc:chgData name="Mark Almirante (JDA PARTNERS TECHNICAL SERVICE)" userId="11b5fb94-1827-4228-a31f-331aae5ce8b5" providerId="ADAL" clId="{012F40E5-C991-49DF-AD48-822A8B1E70D1}" dt="2024-02-01T17:41:18.133" v="2701" actId="20577"/>
        <pc:sldMkLst>
          <pc:docMk/>
          <pc:sldMk cId="1551842873" sldId="2147478891"/>
        </pc:sldMkLst>
        <pc:spChg chg="mod">
          <ac:chgData name="Mark Almirante (JDA PARTNERS TECHNICAL SERVICE)" userId="11b5fb94-1827-4228-a31f-331aae5ce8b5" providerId="ADAL" clId="{012F40E5-C991-49DF-AD48-822A8B1E70D1}" dt="2024-02-01T17:14:15.889" v="1035" actId="20577"/>
          <ac:spMkLst>
            <pc:docMk/>
            <pc:sldMk cId="1551842873" sldId="2147478891"/>
            <ac:spMk id="3" creationId="{D9D1C9CB-F87E-41D8-CB68-51003D0F955F}"/>
          </ac:spMkLst>
        </pc:spChg>
        <pc:spChg chg="add mod">
          <ac:chgData name="Mark Almirante (JDA PARTNERS TECHNICAL SERVICE)" userId="11b5fb94-1827-4228-a31f-331aae5ce8b5" providerId="ADAL" clId="{012F40E5-C991-49DF-AD48-822A8B1E70D1}" dt="2024-02-01T17:18:18.848" v="1050" actId="207"/>
          <ac:spMkLst>
            <pc:docMk/>
            <pc:sldMk cId="1551842873" sldId="2147478891"/>
            <ac:spMk id="11" creationId="{ABB2E8F2-D78E-4487-90BB-B2430A2A8B34}"/>
          </ac:spMkLst>
        </pc:spChg>
        <pc:spChg chg="add mod">
          <ac:chgData name="Mark Almirante (JDA PARTNERS TECHNICAL SERVICE)" userId="11b5fb94-1827-4228-a31f-331aae5ce8b5" providerId="ADAL" clId="{012F40E5-C991-49DF-AD48-822A8B1E70D1}" dt="2024-02-01T17:40:21.921" v="2493" actId="1038"/>
          <ac:spMkLst>
            <pc:docMk/>
            <pc:sldMk cId="1551842873" sldId="2147478891"/>
            <ac:spMk id="13" creationId="{C4362547-681B-1699-6418-7EDAD8B26E57}"/>
          </ac:spMkLst>
        </pc:spChg>
        <pc:grpChg chg="add mod">
          <ac:chgData name="Mark Almirante (JDA PARTNERS TECHNICAL SERVICE)" userId="11b5fb94-1827-4228-a31f-331aae5ce8b5" providerId="ADAL" clId="{012F40E5-C991-49DF-AD48-822A8B1E70D1}" dt="2024-02-01T17:40:30.697" v="2494" actId="1076"/>
          <ac:grpSpMkLst>
            <pc:docMk/>
            <pc:sldMk cId="1551842873" sldId="2147478891"/>
            <ac:grpSpMk id="9" creationId="{4AD6A5E2-A7FB-FA75-9801-9EC348C4450A}"/>
          </ac:grpSpMkLst>
        </pc:grpChg>
        <pc:graphicFrameChg chg="del">
          <ac:chgData name="Mark Almirante (JDA PARTNERS TECHNICAL SERVICE)" userId="11b5fb94-1827-4228-a31f-331aae5ce8b5" providerId="ADAL" clId="{012F40E5-C991-49DF-AD48-822A8B1E70D1}" dt="2024-02-01T17:12:36.768" v="941" actId="478"/>
          <ac:graphicFrameMkLst>
            <pc:docMk/>
            <pc:sldMk cId="1551842873" sldId="2147478891"/>
            <ac:graphicFrameMk id="8" creationId="{A3CA980A-0F99-166A-4334-1331F259C7B5}"/>
          </ac:graphicFrameMkLst>
        </pc:graphicFrameChg>
        <pc:picChg chg="add del mod">
          <ac:chgData name="Mark Almirante (JDA PARTNERS TECHNICAL SERVICE)" userId="11b5fb94-1827-4228-a31f-331aae5ce8b5" providerId="ADAL" clId="{012F40E5-C991-49DF-AD48-822A8B1E70D1}" dt="2024-02-01T17:16:40.554" v="1040" actId="478"/>
          <ac:picMkLst>
            <pc:docMk/>
            <pc:sldMk cId="1551842873" sldId="2147478891"/>
            <ac:picMk id="4" creationId="{01408967-355E-F879-07A7-EB0C06F2F881}"/>
          </ac:picMkLst>
        </pc:picChg>
        <pc:picChg chg="add mod">
          <ac:chgData name="Mark Almirante (JDA PARTNERS TECHNICAL SERVICE)" userId="11b5fb94-1827-4228-a31f-331aae5ce8b5" providerId="ADAL" clId="{012F40E5-C991-49DF-AD48-822A8B1E70D1}" dt="2024-02-01T17:16:46.860" v="1043" actId="14100"/>
          <ac:picMkLst>
            <pc:docMk/>
            <pc:sldMk cId="1551842873" sldId="2147478891"/>
            <ac:picMk id="6" creationId="{9CAF1B5C-3206-240F-8AF8-7FF6D946FA54}"/>
          </ac:picMkLst>
        </pc:picChg>
        <pc:picChg chg="add mod">
          <ac:chgData name="Mark Almirante (JDA PARTNERS TECHNICAL SERVICE)" userId="11b5fb94-1827-4228-a31f-331aae5ce8b5" providerId="ADAL" clId="{012F40E5-C991-49DF-AD48-822A8B1E70D1}" dt="2024-02-01T17:40:30.697" v="2494" actId="1076"/>
          <ac:picMkLst>
            <pc:docMk/>
            <pc:sldMk cId="1551842873" sldId="2147478891"/>
            <ac:picMk id="12" creationId="{3743B730-532E-BB9E-88E1-A42C7A97F3BF}"/>
          </ac:picMkLst>
        </pc:picChg>
        <pc:inkChg chg="add del">
          <ac:chgData name="Mark Almirante (JDA PARTNERS TECHNICAL SERVICE)" userId="11b5fb94-1827-4228-a31f-331aae5ce8b5" providerId="ADAL" clId="{012F40E5-C991-49DF-AD48-822A8B1E70D1}" dt="2024-02-01T17:17:47.651" v="1045" actId="34122"/>
          <ac:inkMkLst>
            <pc:docMk/>
            <pc:sldMk cId="1551842873" sldId="2147478891"/>
            <ac:inkMk id="7" creationId="{5F5BD3AF-5F46-2CFB-FECD-D89C307484F8}"/>
          </ac:inkMkLst>
        </pc:inkChg>
      </pc:sldChg>
      <pc:sldChg chg="delSp modSp add del mod">
        <pc:chgData name="Mark Almirante (JDA PARTNERS TECHNICAL SERVICE)" userId="11b5fb94-1827-4228-a31f-331aae5ce8b5" providerId="ADAL" clId="{012F40E5-C991-49DF-AD48-822A8B1E70D1}" dt="2024-02-01T17:10:07.546" v="939" actId="47"/>
        <pc:sldMkLst>
          <pc:docMk/>
          <pc:sldMk cId="1772660465" sldId="2147478891"/>
        </pc:sldMkLst>
        <pc:spChg chg="mod">
          <ac:chgData name="Mark Almirante (JDA PARTNERS TECHNICAL SERVICE)" userId="11b5fb94-1827-4228-a31f-331aae5ce8b5" providerId="ADAL" clId="{012F40E5-C991-49DF-AD48-822A8B1E70D1}" dt="2024-02-01T17:04:55.991" v="886" actId="20577"/>
          <ac:spMkLst>
            <pc:docMk/>
            <pc:sldMk cId="1772660465" sldId="2147478891"/>
            <ac:spMk id="3" creationId="{2187DFA8-DEF0-104B-DA86-7B68CCAC3B8D}"/>
          </ac:spMkLst>
        </pc:spChg>
        <pc:graphicFrameChg chg="del">
          <ac:chgData name="Mark Almirante (JDA PARTNERS TECHNICAL SERVICE)" userId="11b5fb94-1827-4228-a31f-331aae5ce8b5" providerId="ADAL" clId="{012F40E5-C991-49DF-AD48-822A8B1E70D1}" dt="2024-02-01T16:51:30.314" v="625" actId="478"/>
          <ac:graphicFrameMkLst>
            <pc:docMk/>
            <pc:sldMk cId="1772660465" sldId="2147478891"/>
            <ac:graphicFrameMk id="8" creationId="{2E35A3B2-CEAD-BB9B-4476-251212080C7C}"/>
          </ac:graphicFrameMkLst>
        </pc:graphicFrameChg>
      </pc:sldChg>
      <pc:sldChg chg="modSp add mod ord">
        <pc:chgData name="Mark Almirante (JDA PARTNERS TECHNICAL SERVICE)" userId="11b5fb94-1827-4228-a31f-331aae5ce8b5" providerId="ADAL" clId="{012F40E5-C991-49DF-AD48-822A8B1E70D1}" dt="2024-02-01T17:47:11.220" v="2739" actId="20577"/>
        <pc:sldMkLst>
          <pc:docMk/>
          <pc:sldMk cId="202162929" sldId="2147478892"/>
        </pc:sldMkLst>
        <pc:spChg chg="mod">
          <ac:chgData name="Mark Almirante (JDA PARTNERS TECHNICAL SERVICE)" userId="11b5fb94-1827-4228-a31f-331aae5ce8b5" providerId="ADAL" clId="{012F40E5-C991-49DF-AD48-822A8B1E70D1}" dt="2024-02-01T17:47:11.220" v="2739" actId="20577"/>
          <ac:spMkLst>
            <pc:docMk/>
            <pc:sldMk cId="202162929" sldId="2147478892"/>
            <ac:spMk id="3" creationId="{CBFDE38C-4F91-2743-95CD-913A14D0D2B3}"/>
          </ac:spMkLst>
        </pc:spChg>
      </pc:sldChg>
      <pc:sldChg chg="addSp delSp modSp add mod">
        <pc:chgData name="Mark Almirante (JDA PARTNERS TECHNICAL SERVICE)" userId="11b5fb94-1827-4228-a31f-331aae5ce8b5" providerId="ADAL" clId="{012F40E5-C991-49DF-AD48-822A8B1E70D1}" dt="2024-02-13T22:52:44.197" v="3166" actId="1076"/>
        <pc:sldMkLst>
          <pc:docMk/>
          <pc:sldMk cId="521789800" sldId="2147478893"/>
        </pc:sldMkLst>
        <pc:picChg chg="del">
          <ac:chgData name="Mark Almirante (JDA PARTNERS TECHNICAL SERVICE)" userId="11b5fb94-1827-4228-a31f-331aae5ce8b5" providerId="ADAL" clId="{012F40E5-C991-49DF-AD48-822A8B1E70D1}" dt="2024-02-13T22:50:32.421" v="3157" actId="478"/>
          <ac:picMkLst>
            <pc:docMk/>
            <pc:sldMk cId="521789800" sldId="2147478893"/>
            <ac:picMk id="3" creationId="{93734F92-4EE6-9A03-B51E-41730B478FF6}"/>
          </ac:picMkLst>
        </pc:picChg>
        <pc:picChg chg="add del mod">
          <ac:chgData name="Mark Almirante (JDA PARTNERS TECHNICAL SERVICE)" userId="11b5fb94-1827-4228-a31f-331aae5ce8b5" providerId="ADAL" clId="{012F40E5-C991-49DF-AD48-822A8B1E70D1}" dt="2024-02-13T22:52:35.013" v="3162" actId="478"/>
          <ac:picMkLst>
            <pc:docMk/>
            <pc:sldMk cId="521789800" sldId="2147478893"/>
            <ac:picMk id="5" creationId="{4B025A72-8BAD-9A5A-11F8-653222335DE1}"/>
          </ac:picMkLst>
        </pc:picChg>
        <pc:picChg chg="add mod">
          <ac:chgData name="Mark Almirante (JDA PARTNERS TECHNICAL SERVICE)" userId="11b5fb94-1827-4228-a31f-331aae5ce8b5" providerId="ADAL" clId="{012F40E5-C991-49DF-AD48-822A8B1E70D1}" dt="2024-02-13T22:52:44.197" v="3166" actId="1076"/>
          <ac:picMkLst>
            <pc:docMk/>
            <pc:sldMk cId="521789800" sldId="2147478893"/>
            <ac:picMk id="7" creationId="{571A1C2F-D378-53EE-977C-E050A0963AB6}"/>
          </ac:picMkLst>
        </pc:picChg>
      </pc:sldChg>
      <pc:sldChg chg="modSp add mod">
        <pc:chgData name="Mark Almirante (JDA PARTNERS TECHNICAL SERVICE)" userId="11b5fb94-1827-4228-a31f-331aae5ce8b5" providerId="ADAL" clId="{012F40E5-C991-49DF-AD48-822A8B1E70D1}" dt="2024-02-13T23:37:04.976" v="3842" actId="14100"/>
        <pc:sldMkLst>
          <pc:docMk/>
          <pc:sldMk cId="3041645307" sldId="2147478894"/>
        </pc:sldMkLst>
        <pc:spChg chg="mod">
          <ac:chgData name="Mark Almirante (JDA PARTNERS TECHNICAL SERVICE)" userId="11b5fb94-1827-4228-a31f-331aae5ce8b5" providerId="ADAL" clId="{012F40E5-C991-49DF-AD48-822A8B1E70D1}" dt="2024-02-13T23:37:04.976" v="3842" actId="14100"/>
          <ac:spMkLst>
            <pc:docMk/>
            <pc:sldMk cId="3041645307" sldId="2147478894"/>
            <ac:spMk id="3" creationId="{DB009DBA-01C2-F8C9-33ED-60D78A955B97}"/>
          </ac:spMkLst>
        </pc:spChg>
        <pc:graphicFrameChg chg="mod modGraphic">
          <ac:chgData name="Mark Almirante (JDA PARTNERS TECHNICAL SERVICE)" userId="11b5fb94-1827-4228-a31f-331aae5ce8b5" providerId="ADAL" clId="{012F40E5-C991-49DF-AD48-822A8B1E70D1}" dt="2024-02-13T23:36:41.248" v="3822"/>
          <ac:graphicFrameMkLst>
            <pc:docMk/>
            <pc:sldMk cId="3041645307" sldId="2147478894"/>
            <ac:graphicFrameMk id="8" creationId="{E73D01F8-477E-CA42-4B7A-98852CD15909}"/>
          </ac:graphicFrameMkLst>
        </pc:graphicFrameChg>
      </pc:sldChg>
    </pc:docChg>
  </pc:docChgLst>
  <pc:docChgLst>
    <pc:chgData name="Mark Almirante (JDA PARTNERS TECHNICAL SERVICE)" userId="11b5fb94-1827-4228-a31f-331aae5ce8b5" providerId="ADAL" clId="{C3DF8CFE-121F-46D1-BBFB-C3BE348EA4B6}"/>
    <pc:docChg chg="modSld">
      <pc:chgData name="Mark Almirante (JDA PARTNERS TECHNICAL SERVICE)" userId="11b5fb94-1827-4228-a31f-331aae5ce8b5" providerId="ADAL" clId="{C3DF8CFE-121F-46D1-BBFB-C3BE348EA4B6}" dt="2023-12-21T20:01:28.252" v="3" actId="6549"/>
      <pc:docMkLst>
        <pc:docMk/>
      </pc:docMkLst>
      <pc:sldChg chg="modNotesTx">
        <pc:chgData name="Mark Almirante (JDA PARTNERS TECHNICAL SERVICE)" userId="11b5fb94-1827-4228-a31f-331aae5ce8b5" providerId="ADAL" clId="{C3DF8CFE-121F-46D1-BBFB-C3BE348EA4B6}" dt="2023-12-21T20:01:01.220" v="0" actId="6549"/>
        <pc:sldMkLst>
          <pc:docMk/>
          <pc:sldMk cId="1565117849" sldId="2147478840"/>
        </pc:sldMkLst>
      </pc:sldChg>
      <pc:sldChg chg="modNotesTx">
        <pc:chgData name="Mark Almirante (JDA PARTNERS TECHNICAL SERVICE)" userId="11b5fb94-1827-4228-a31f-331aae5ce8b5" providerId="ADAL" clId="{C3DF8CFE-121F-46D1-BBFB-C3BE348EA4B6}" dt="2023-12-21T20:01:08.579" v="2" actId="6549"/>
        <pc:sldMkLst>
          <pc:docMk/>
          <pc:sldMk cId="1311190167" sldId="2147478841"/>
        </pc:sldMkLst>
      </pc:sldChg>
      <pc:sldChg chg="modNotesTx">
        <pc:chgData name="Mark Almirante (JDA PARTNERS TECHNICAL SERVICE)" userId="11b5fb94-1827-4228-a31f-331aae5ce8b5" providerId="ADAL" clId="{C3DF8CFE-121F-46D1-BBFB-C3BE348EA4B6}" dt="2023-12-21T20:01:04.673" v="1" actId="6549"/>
        <pc:sldMkLst>
          <pc:docMk/>
          <pc:sldMk cId="3919499807" sldId="2147478846"/>
        </pc:sldMkLst>
      </pc:sldChg>
      <pc:sldChg chg="modNotesTx">
        <pc:chgData name="Mark Almirante (JDA PARTNERS TECHNICAL SERVICE)" userId="11b5fb94-1827-4228-a31f-331aae5ce8b5" providerId="ADAL" clId="{C3DF8CFE-121F-46D1-BBFB-C3BE348EA4B6}" dt="2023-12-21T20:01:28.252" v="3" actId="6549"/>
        <pc:sldMkLst>
          <pc:docMk/>
          <pc:sldMk cId="4047322152" sldId="2147478886"/>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0E6E7F-3791-4457-8F8A-01034BF8A3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CA"/>
        </a:p>
      </dgm:t>
    </dgm:pt>
    <dgm:pt modelId="{25D5D8CB-97AA-44A7-A72D-B231BE0090FA}">
      <dgm:prSet phldrT="[Text]"/>
      <dgm:spPr>
        <a:solidFill>
          <a:srgbClr val="0070C0"/>
        </a:solidFill>
      </dgm:spPr>
      <dgm:t>
        <a:bodyPr/>
        <a:lstStyle/>
        <a:p>
          <a:r>
            <a:rPr lang="en-CA" dirty="0"/>
            <a:t>SQL Server 7.0 – 2012 (CE 70)</a:t>
          </a:r>
        </a:p>
      </dgm:t>
    </dgm:pt>
    <dgm:pt modelId="{6D69D823-28C4-4EC3-898B-5DB5A8926D86}" type="parTrans" cxnId="{70625536-57D2-4E93-921D-36F42C7492CF}">
      <dgm:prSet/>
      <dgm:spPr/>
      <dgm:t>
        <a:bodyPr/>
        <a:lstStyle/>
        <a:p>
          <a:endParaRPr lang="en-CA"/>
        </a:p>
      </dgm:t>
    </dgm:pt>
    <dgm:pt modelId="{E6340F41-64C2-47C7-B629-E9EDBD1E1951}" type="sibTrans" cxnId="{70625536-57D2-4E93-921D-36F42C7492CF}">
      <dgm:prSet/>
      <dgm:spPr/>
      <dgm:t>
        <a:bodyPr/>
        <a:lstStyle/>
        <a:p>
          <a:endParaRPr lang="en-CA"/>
        </a:p>
      </dgm:t>
    </dgm:pt>
    <dgm:pt modelId="{93365551-74D0-4B12-AECA-1FE61AA9E9B0}">
      <dgm:prSet phldrT="[Text]"/>
      <dgm:spPr/>
      <dgm:t>
        <a:bodyPr/>
        <a:lstStyle/>
        <a:p>
          <a:r>
            <a:rPr lang="en-CA" sz="1400" b="1" dirty="0">
              <a:solidFill>
                <a:srgbClr val="0070C0"/>
              </a:solidFill>
            </a:rPr>
            <a:t>Uniformity</a:t>
          </a:r>
          <a:r>
            <a:rPr lang="en-CA" sz="1400" dirty="0">
              <a:solidFill>
                <a:srgbClr val="0070C0"/>
              </a:solidFill>
            </a:rPr>
            <a:t>: Assumes uniform data distribution (i.e., unique values are evenly distributed and have the same frequency within each step in the histogram)</a:t>
          </a:r>
        </a:p>
      </dgm:t>
    </dgm:pt>
    <dgm:pt modelId="{425CA58F-59F5-4CF4-8FF9-14E82DFD6E09}" type="parTrans" cxnId="{1EE87CDC-8019-41DC-866E-E5546796D131}">
      <dgm:prSet/>
      <dgm:spPr/>
      <dgm:t>
        <a:bodyPr/>
        <a:lstStyle/>
        <a:p>
          <a:endParaRPr lang="en-CA"/>
        </a:p>
      </dgm:t>
    </dgm:pt>
    <dgm:pt modelId="{5CC5ED71-08CA-4EBD-B94A-693762FCA702}" type="sibTrans" cxnId="{1EE87CDC-8019-41DC-866E-E5546796D131}">
      <dgm:prSet/>
      <dgm:spPr/>
      <dgm:t>
        <a:bodyPr/>
        <a:lstStyle/>
        <a:p>
          <a:endParaRPr lang="en-CA"/>
        </a:p>
      </dgm:t>
    </dgm:pt>
    <dgm:pt modelId="{2DDB241F-E41B-477F-9E31-EC92F6553A4E}">
      <dgm:prSet phldrT="[Text]"/>
      <dgm:spPr>
        <a:solidFill>
          <a:srgbClr val="0070C0"/>
        </a:solidFill>
      </dgm:spPr>
      <dgm:t>
        <a:bodyPr/>
        <a:lstStyle/>
        <a:p>
          <a:r>
            <a:rPr lang="en-CA" dirty="0"/>
            <a:t>SQL Server 2014 (CE 120)</a:t>
          </a:r>
        </a:p>
      </dgm:t>
    </dgm:pt>
    <dgm:pt modelId="{3FC2CE45-3FBE-4197-9E0A-C3374CF55E9E}" type="parTrans" cxnId="{6B443C47-3973-4F16-98BB-E3B3357B3366}">
      <dgm:prSet/>
      <dgm:spPr/>
      <dgm:t>
        <a:bodyPr/>
        <a:lstStyle/>
        <a:p>
          <a:endParaRPr lang="en-CA"/>
        </a:p>
      </dgm:t>
    </dgm:pt>
    <dgm:pt modelId="{3CE0EBCD-AB2A-4CF9-9CF3-7BA14FB77108}" type="sibTrans" cxnId="{6B443C47-3973-4F16-98BB-E3B3357B3366}">
      <dgm:prSet/>
      <dgm:spPr/>
      <dgm:t>
        <a:bodyPr/>
        <a:lstStyle/>
        <a:p>
          <a:endParaRPr lang="en-CA"/>
        </a:p>
      </dgm:t>
    </dgm:pt>
    <dgm:pt modelId="{2C6383C9-AE64-4FF0-A6E1-27E8DF33DA8E}">
      <dgm:prSet phldrT="[Text]" custT="1"/>
      <dgm:spPr/>
      <dgm:t>
        <a:bodyPr/>
        <a:lstStyle/>
        <a:p>
          <a:r>
            <a:rPr lang="en-CA" sz="1400" b="1" dirty="0">
              <a:solidFill>
                <a:srgbClr val="0070C0"/>
              </a:solidFill>
            </a:rPr>
            <a:t>Independence </a:t>
          </a:r>
          <a:r>
            <a:rPr lang="en-CA" sz="1400" b="0" dirty="0">
              <a:solidFill>
                <a:srgbClr val="0070C0"/>
              </a:solidFill>
            </a:rPr>
            <a:t>becomes </a:t>
          </a:r>
          <a:r>
            <a:rPr lang="en-CA" sz="1400" b="1" dirty="0">
              <a:solidFill>
                <a:srgbClr val="0070C0"/>
              </a:solidFill>
            </a:rPr>
            <a:t>Correlation: </a:t>
          </a:r>
          <a:r>
            <a:rPr lang="en-CA" sz="1400" b="0" dirty="0">
              <a:solidFill>
                <a:srgbClr val="0070C0"/>
              </a:solidFill>
            </a:rPr>
            <a:t>Multiple column values in a predicate may actually be dependent on each other, which is more representative of real-life data.</a:t>
          </a:r>
          <a:endParaRPr lang="en-CA" sz="1400" dirty="0">
            <a:solidFill>
              <a:srgbClr val="0070C0"/>
            </a:solidFill>
          </a:endParaRPr>
        </a:p>
      </dgm:t>
    </dgm:pt>
    <dgm:pt modelId="{2F15DC71-E18C-4E58-BCE3-CA9FA8CFEE50}" type="parTrans" cxnId="{38CCD077-AE7B-4285-9C54-940CC20F0952}">
      <dgm:prSet/>
      <dgm:spPr/>
      <dgm:t>
        <a:bodyPr/>
        <a:lstStyle/>
        <a:p>
          <a:endParaRPr lang="en-CA"/>
        </a:p>
      </dgm:t>
    </dgm:pt>
    <dgm:pt modelId="{F8B08F3C-610C-458C-B492-084F114FB49F}" type="sibTrans" cxnId="{38CCD077-AE7B-4285-9C54-940CC20F0952}">
      <dgm:prSet/>
      <dgm:spPr/>
      <dgm:t>
        <a:bodyPr/>
        <a:lstStyle/>
        <a:p>
          <a:endParaRPr lang="en-CA"/>
        </a:p>
      </dgm:t>
    </dgm:pt>
    <dgm:pt modelId="{C0DB1BE2-3B44-4A29-AC77-7CDF796CE99A}">
      <dgm:prSet custT="1"/>
      <dgm:spPr/>
      <dgm:t>
        <a:bodyPr/>
        <a:lstStyle/>
        <a:p>
          <a:r>
            <a:rPr lang="en-CA" sz="1400" b="1" dirty="0">
              <a:solidFill>
                <a:srgbClr val="0070C0"/>
              </a:solidFill>
            </a:rPr>
            <a:t>Independence</a:t>
          </a:r>
          <a:r>
            <a:rPr lang="en-CA" sz="1400" dirty="0">
              <a:solidFill>
                <a:srgbClr val="0070C0"/>
              </a:solidFill>
            </a:rPr>
            <a:t>: The distribution of </a:t>
          </a:r>
          <a:r>
            <a:rPr lang="en-CA" sz="1600" dirty="0">
              <a:solidFill>
                <a:srgbClr val="0070C0"/>
              </a:solidFill>
            </a:rPr>
            <a:t>data</a:t>
          </a:r>
          <a:r>
            <a:rPr lang="en-CA" sz="1400" dirty="0">
              <a:solidFill>
                <a:srgbClr val="0070C0"/>
              </a:solidFill>
            </a:rPr>
            <a:t> in different columns is independent of other columns.</a:t>
          </a:r>
        </a:p>
      </dgm:t>
    </dgm:pt>
    <dgm:pt modelId="{E852E9FE-CCD2-4618-9713-7619E14066A5}" type="parTrans" cxnId="{4088D3B2-3953-41B0-B4D7-4F5F0A7D4613}">
      <dgm:prSet/>
      <dgm:spPr/>
      <dgm:t>
        <a:bodyPr/>
        <a:lstStyle/>
        <a:p>
          <a:endParaRPr lang="en-CA"/>
        </a:p>
      </dgm:t>
    </dgm:pt>
    <dgm:pt modelId="{190B0B25-7ACC-4B12-B938-72635065CB19}" type="sibTrans" cxnId="{4088D3B2-3953-41B0-B4D7-4F5F0A7D4613}">
      <dgm:prSet/>
      <dgm:spPr/>
      <dgm:t>
        <a:bodyPr/>
        <a:lstStyle/>
        <a:p>
          <a:endParaRPr lang="en-CA"/>
        </a:p>
      </dgm:t>
    </dgm:pt>
    <dgm:pt modelId="{C6156825-09E4-4417-BFB5-E14D170A335A}">
      <dgm:prSet/>
      <dgm:spPr/>
      <dgm:t>
        <a:bodyPr/>
        <a:lstStyle/>
        <a:p>
          <a:r>
            <a:rPr lang="en-CA" sz="1400" b="1" dirty="0">
              <a:solidFill>
                <a:srgbClr val="0070C0"/>
              </a:solidFill>
            </a:rPr>
            <a:t>Simple Containment: </a:t>
          </a:r>
          <a:r>
            <a:rPr lang="en-CA" sz="1400" b="0" dirty="0">
              <a:solidFill>
                <a:srgbClr val="0070C0"/>
              </a:solidFill>
            </a:rPr>
            <a:t>Users will always query for data that exists. If you are joining two tables using “</a:t>
          </a:r>
          <a:r>
            <a:rPr lang="en-CA" sz="1400" b="0" dirty="0" err="1">
              <a:solidFill>
                <a:srgbClr val="0070C0"/>
              </a:solidFill>
            </a:rPr>
            <a:t>ProductID</a:t>
          </a:r>
          <a:r>
            <a:rPr lang="en-CA" sz="1400" b="0" dirty="0">
              <a:solidFill>
                <a:srgbClr val="0070C0"/>
              </a:solidFill>
            </a:rPr>
            <a:t>”, consider the selectivity of </a:t>
          </a:r>
          <a:r>
            <a:rPr lang="en-CA" sz="1400" b="0" dirty="0" err="1">
              <a:solidFill>
                <a:srgbClr val="0070C0"/>
              </a:solidFill>
            </a:rPr>
            <a:t>ProductID</a:t>
          </a:r>
          <a:r>
            <a:rPr lang="en-CA" sz="1400" b="0" dirty="0">
              <a:solidFill>
                <a:srgbClr val="0070C0"/>
              </a:solidFill>
            </a:rPr>
            <a:t> in each table.</a:t>
          </a:r>
          <a:endParaRPr lang="en-CA" sz="1400" b="1" dirty="0">
            <a:solidFill>
              <a:srgbClr val="0070C0"/>
            </a:solidFill>
          </a:endParaRPr>
        </a:p>
      </dgm:t>
    </dgm:pt>
    <dgm:pt modelId="{D5B3CF68-0A70-4472-84C6-48AC8F47D91E}" type="parTrans" cxnId="{3223787B-C484-4CFB-B429-DFC6F69D3EEF}">
      <dgm:prSet/>
      <dgm:spPr/>
      <dgm:t>
        <a:bodyPr/>
        <a:lstStyle/>
        <a:p>
          <a:endParaRPr lang="en-CA"/>
        </a:p>
      </dgm:t>
    </dgm:pt>
    <dgm:pt modelId="{DC5605A6-6D0E-4800-8DDE-BCE30E51D6DD}" type="sibTrans" cxnId="{3223787B-C484-4CFB-B429-DFC6F69D3EEF}">
      <dgm:prSet/>
      <dgm:spPr/>
      <dgm:t>
        <a:bodyPr/>
        <a:lstStyle/>
        <a:p>
          <a:endParaRPr lang="en-CA"/>
        </a:p>
      </dgm:t>
    </dgm:pt>
    <dgm:pt modelId="{C2A334B3-41E7-4437-99E1-D0D30897F4C3}">
      <dgm:prSet/>
      <dgm:spPr/>
      <dgm:t>
        <a:bodyPr/>
        <a:lstStyle/>
        <a:p>
          <a:r>
            <a:rPr lang="en-CA" sz="1400" b="1" dirty="0">
              <a:solidFill>
                <a:srgbClr val="0070C0"/>
              </a:solidFill>
            </a:rPr>
            <a:t>Inclusion: </a:t>
          </a:r>
          <a:r>
            <a:rPr lang="en-CA" sz="1400" b="0" dirty="0">
              <a:solidFill>
                <a:srgbClr val="0070C0"/>
              </a:solidFill>
            </a:rPr>
            <a:t>For a WHERE clause like NAME = “John”, the value “John” is assumed to exist in the NAME column.</a:t>
          </a:r>
          <a:endParaRPr lang="en-CA" sz="1400" b="1" dirty="0">
            <a:solidFill>
              <a:srgbClr val="0070C0"/>
            </a:solidFill>
          </a:endParaRPr>
        </a:p>
      </dgm:t>
    </dgm:pt>
    <dgm:pt modelId="{A633DE60-67CE-4056-87B7-F742EA813CEC}" type="parTrans" cxnId="{C521AF13-04D2-4662-BFD3-EE17D3D93478}">
      <dgm:prSet/>
      <dgm:spPr/>
      <dgm:t>
        <a:bodyPr/>
        <a:lstStyle/>
        <a:p>
          <a:endParaRPr lang="en-CA"/>
        </a:p>
      </dgm:t>
    </dgm:pt>
    <dgm:pt modelId="{3FA681D5-9506-4E86-AC0E-D460EB7CB96A}" type="sibTrans" cxnId="{C521AF13-04D2-4662-BFD3-EE17D3D93478}">
      <dgm:prSet/>
      <dgm:spPr/>
      <dgm:t>
        <a:bodyPr/>
        <a:lstStyle/>
        <a:p>
          <a:endParaRPr lang="en-CA"/>
        </a:p>
      </dgm:t>
    </dgm:pt>
    <dgm:pt modelId="{28F31282-D7F4-4152-95A7-98B4D15068B4}">
      <dgm:prSet custT="1"/>
      <dgm:spPr/>
      <dgm:t>
        <a:bodyPr/>
        <a:lstStyle/>
        <a:p>
          <a:r>
            <a:rPr lang="en-CA" sz="1400" b="1" dirty="0">
              <a:solidFill>
                <a:srgbClr val="0070C0"/>
              </a:solidFill>
            </a:rPr>
            <a:t>Simple Containment </a:t>
          </a:r>
          <a:r>
            <a:rPr lang="en-CA" sz="1400" b="0" dirty="0">
              <a:solidFill>
                <a:srgbClr val="0070C0"/>
              </a:solidFill>
            </a:rPr>
            <a:t>becomes</a:t>
          </a:r>
          <a:r>
            <a:rPr lang="en-CA" sz="1400" b="1" dirty="0">
              <a:solidFill>
                <a:srgbClr val="0070C0"/>
              </a:solidFill>
            </a:rPr>
            <a:t> Base Containment</a:t>
          </a:r>
          <a:r>
            <a:rPr lang="en-CA" sz="1400" b="0" dirty="0">
              <a:solidFill>
                <a:srgbClr val="0070C0"/>
              </a:solidFill>
            </a:rPr>
            <a:t>: Users may query for data that doesn’t exist. </a:t>
          </a:r>
          <a:endParaRPr lang="en-CA" sz="1400" b="1" dirty="0">
            <a:solidFill>
              <a:srgbClr val="0070C0"/>
            </a:solidFill>
          </a:endParaRPr>
        </a:p>
      </dgm:t>
    </dgm:pt>
    <dgm:pt modelId="{1CC47657-B040-4FF2-8E2D-F2AFE64C52CD}" type="parTrans" cxnId="{361AA59B-1F31-43FF-A9EC-E963697DF2E9}">
      <dgm:prSet/>
      <dgm:spPr/>
      <dgm:t>
        <a:bodyPr/>
        <a:lstStyle/>
        <a:p>
          <a:endParaRPr lang="en-CA"/>
        </a:p>
      </dgm:t>
    </dgm:pt>
    <dgm:pt modelId="{34297DD4-772F-4BAA-A7D2-F628418CEAB0}" type="sibTrans" cxnId="{361AA59B-1F31-43FF-A9EC-E963697DF2E9}">
      <dgm:prSet/>
      <dgm:spPr/>
      <dgm:t>
        <a:bodyPr/>
        <a:lstStyle/>
        <a:p>
          <a:endParaRPr lang="en-CA"/>
        </a:p>
      </dgm:t>
    </dgm:pt>
    <dgm:pt modelId="{B0EB214D-B8D6-4CF6-924A-ECDB000EFD26}" type="pres">
      <dgm:prSet presAssocID="{5B0E6E7F-3791-4457-8F8A-01034BF8A3A0}" presName="linear" presStyleCnt="0">
        <dgm:presLayoutVars>
          <dgm:animLvl val="lvl"/>
          <dgm:resizeHandles val="exact"/>
        </dgm:presLayoutVars>
      </dgm:prSet>
      <dgm:spPr/>
    </dgm:pt>
    <dgm:pt modelId="{97420E10-D0E8-4158-9A2E-F852EF74593D}" type="pres">
      <dgm:prSet presAssocID="{25D5D8CB-97AA-44A7-A72D-B231BE0090FA}" presName="parentText" presStyleLbl="node1" presStyleIdx="0" presStyleCnt="2">
        <dgm:presLayoutVars>
          <dgm:chMax val="0"/>
          <dgm:bulletEnabled val="1"/>
        </dgm:presLayoutVars>
      </dgm:prSet>
      <dgm:spPr/>
    </dgm:pt>
    <dgm:pt modelId="{7CB53127-66F3-4E3C-8587-DCC0925B1F64}" type="pres">
      <dgm:prSet presAssocID="{25D5D8CB-97AA-44A7-A72D-B231BE0090FA}" presName="childText" presStyleLbl="revTx" presStyleIdx="0" presStyleCnt="2">
        <dgm:presLayoutVars>
          <dgm:bulletEnabled val="1"/>
        </dgm:presLayoutVars>
      </dgm:prSet>
      <dgm:spPr/>
    </dgm:pt>
    <dgm:pt modelId="{9D325594-2A4B-4BB4-B0A0-CB00ED4C77A0}" type="pres">
      <dgm:prSet presAssocID="{2DDB241F-E41B-477F-9E31-EC92F6553A4E}" presName="parentText" presStyleLbl="node1" presStyleIdx="1" presStyleCnt="2">
        <dgm:presLayoutVars>
          <dgm:chMax val="0"/>
          <dgm:bulletEnabled val="1"/>
        </dgm:presLayoutVars>
      </dgm:prSet>
      <dgm:spPr/>
    </dgm:pt>
    <dgm:pt modelId="{57C963E5-0BE5-4713-901B-3A5804EFC047}" type="pres">
      <dgm:prSet presAssocID="{2DDB241F-E41B-477F-9E31-EC92F6553A4E}" presName="childText" presStyleLbl="revTx" presStyleIdx="1" presStyleCnt="2">
        <dgm:presLayoutVars>
          <dgm:bulletEnabled val="1"/>
        </dgm:presLayoutVars>
      </dgm:prSet>
      <dgm:spPr/>
    </dgm:pt>
  </dgm:ptLst>
  <dgm:cxnLst>
    <dgm:cxn modelId="{C521AF13-04D2-4662-BFD3-EE17D3D93478}" srcId="{25D5D8CB-97AA-44A7-A72D-B231BE0090FA}" destId="{C2A334B3-41E7-4437-99E1-D0D30897F4C3}" srcOrd="3" destOrd="0" parTransId="{A633DE60-67CE-4056-87B7-F742EA813CEC}" sibTransId="{3FA681D5-9506-4E86-AC0E-D460EB7CB96A}"/>
    <dgm:cxn modelId="{70625536-57D2-4E93-921D-36F42C7492CF}" srcId="{5B0E6E7F-3791-4457-8F8A-01034BF8A3A0}" destId="{25D5D8CB-97AA-44A7-A72D-B231BE0090FA}" srcOrd="0" destOrd="0" parTransId="{6D69D823-28C4-4EC3-898B-5DB5A8926D86}" sibTransId="{E6340F41-64C2-47C7-B629-E9EDBD1E1951}"/>
    <dgm:cxn modelId="{6B443C47-3973-4F16-98BB-E3B3357B3366}" srcId="{5B0E6E7F-3791-4457-8F8A-01034BF8A3A0}" destId="{2DDB241F-E41B-477F-9E31-EC92F6553A4E}" srcOrd="1" destOrd="0" parTransId="{3FC2CE45-3FBE-4197-9E0A-C3374CF55E9E}" sibTransId="{3CE0EBCD-AB2A-4CF9-9CF3-7BA14FB77108}"/>
    <dgm:cxn modelId="{D4E6014B-BEF1-4EBD-A8D4-6E702C54BAFE}" type="presOf" srcId="{28F31282-D7F4-4152-95A7-98B4D15068B4}" destId="{57C963E5-0BE5-4713-901B-3A5804EFC047}" srcOrd="0" destOrd="1" presId="urn:microsoft.com/office/officeart/2005/8/layout/vList2"/>
    <dgm:cxn modelId="{B20CA976-F313-485B-AAED-A8B5CED151D3}" type="presOf" srcId="{C0DB1BE2-3B44-4A29-AC77-7CDF796CE99A}" destId="{7CB53127-66F3-4E3C-8587-DCC0925B1F64}" srcOrd="0" destOrd="1" presId="urn:microsoft.com/office/officeart/2005/8/layout/vList2"/>
    <dgm:cxn modelId="{38CCD077-AE7B-4285-9C54-940CC20F0952}" srcId="{2DDB241F-E41B-477F-9E31-EC92F6553A4E}" destId="{2C6383C9-AE64-4FF0-A6E1-27E8DF33DA8E}" srcOrd="0" destOrd="0" parTransId="{2F15DC71-E18C-4E58-BCE3-CA9FA8CFEE50}" sibTransId="{F8B08F3C-610C-458C-B492-084F114FB49F}"/>
    <dgm:cxn modelId="{3223787B-C484-4CFB-B429-DFC6F69D3EEF}" srcId="{25D5D8CB-97AA-44A7-A72D-B231BE0090FA}" destId="{C6156825-09E4-4417-BFB5-E14D170A335A}" srcOrd="2" destOrd="0" parTransId="{D5B3CF68-0A70-4472-84C6-48AC8F47D91E}" sibTransId="{DC5605A6-6D0E-4800-8DDE-BCE30E51D6DD}"/>
    <dgm:cxn modelId="{4BBA3B91-5CC9-4F63-9FEF-EEC7E3003CCB}" type="presOf" srcId="{2DDB241F-E41B-477F-9E31-EC92F6553A4E}" destId="{9D325594-2A4B-4BB4-B0A0-CB00ED4C77A0}" srcOrd="0" destOrd="0" presId="urn:microsoft.com/office/officeart/2005/8/layout/vList2"/>
    <dgm:cxn modelId="{361AA59B-1F31-43FF-A9EC-E963697DF2E9}" srcId="{2DDB241F-E41B-477F-9E31-EC92F6553A4E}" destId="{28F31282-D7F4-4152-95A7-98B4D15068B4}" srcOrd="1" destOrd="0" parTransId="{1CC47657-B040-4FF2-8E2D-F2AFE64C52CD}" sibTransId="{34297DD4-772F-4BAA-A7D2-F628418CEAB0}"/>
    <dgm:cxn modelId="{C92BD3A3-DB43-4F12-B336-B208AAA381F8}" type="presOf" srcId="{C2A334B3-41E7-4437-99E1-D0D30897F4C3}" destId="{7CB53127-66F3-4E3C-8587-DCC0925B1F64}" srcOrd="0" destOrd="3" presId="urn:microsoft.com/office/officeart/2005/8/layout/vList2"/>
    <dgm:cxn modelId="{C60ADAA9-F307-4456-A09A-528DE81F542A}" type="presOf" srcId="{25D5D8CB-97AA-44A7-A72D-B231BE0090FA}" destId="{97420E10-D0E8-4158-9A2E-F852EF74593D}" srcOrd="0" destOrd="0" presId="urn:microsoft.com/office/officeart/2005/8/layout/vList2"/>
    <dgm:cxn modelId="{4088D3B2-3953-41B0-B4D7-4F5F0A7D4613}" srcId="{25D5D8CB-97AA-44A7-A72D-B231BE0090FA}" destId="{C0DB1BE2-3B44-4A29-AC77-7CDF796CE99A}" srcOrd="1" destOrd="0" parTransId="{E852E9FE-CCD2-4618-9713-7619E14066A5}" sibTransId="{190B0B25-7ACC-4B12-B938-72635065CB19}"/>
    <dgm:cxn modelId="{85E37CBC-5C60-4CC1-BB37-AEDC20908218}" type="presOf" srcId="{5B0E6E7F-3791-4457-8F8A-01034BF8A3A0}" destId="{B0EB214D-B8D6-4CF6-924A-ECDB000EFD26}" srcOrd="0" destOrd="0" presId="urn:microsoft.com/office/officeart/2005/8/layout/vList2"/>
    <dgm:cxn modelId="{1EE87CDC-8019-41DC-866E-E5546796D131}" srcId="{25D5D8CB-97AA-44A7-A72D-B231BE0090FA}" destId="{93365551-74D0-4B12-AECA-1FE61AA9E9B0}" srcOrd="0" destOrd="0" parTransId="{425CA58F-59F5-4CF4-8FF9-14E82DFD6E09}" sibTransId="{5CC5ED71-08CA-4EBD-B94A-693762FCA702}"/>
    <dgm:cxn modelId="{892CCADE-8874-47E4-92CF-5DBE24355AA1}" type="presOf" srcId="{2C6383C9-AE64-4FF0-A6E1-27E8DF33DA8E}" destId="{57C963E5-0BE5-4713-901B-3A5804EFC047}" srcOrd="0" destOrd="0" presId="urn:microsoft.com/office/officeart/2005/8/layout/vList2"/>
    <dgm:cxn modelId="{6F035EF0-FE87-40D3-9163-F7152D136EA6}" type="presOf" srcId="{C6156825-09E4-4417-BFB5-E14D170A335A}" destId="{7CB53127-66F3-4E3C-8587-DCC0925B1F64}" srcOrd="0" destOrd="2" presId="urn:microsoft.com/office/officeart/2005/8/layout/vList2"/>
    <dgm:cxn modelId="{0795DBF1-78DC-433B-9079-1C143D70B049}" type="presOf" srcId="{93365551-74D0-4B12-AECA-1FE61AA9E9B0}" destId="{7CB53127-66F3-4E3C-8587-DCC0925B1F64}" srcOrd="0" destOrd="0" presId="urn:microsoft.com/office/officeart/2005/8/layout/vList2"/>
    <dgm:cxn modelId="{D530B871-4937-4427-8E19-2E2155C5A9E8}" type="presParOf" srcId="{B0EB214D-B8D6-4CF6-924A-ECDB000EFD26}" destId="{97420E10-D0E8-4158-9A2E-F852EF74593D}" srcOrd="0" destOrd="0" presId="urn:microsoft.com/office/officeart/2005/8/layout/vList2"/>
    <dgm:cxn modelId="{6BF72D1A-15F2-4AB9-BEE4-37CC5BC85371}" type="presParOf" srcId="{B0EB214D-B8D6-4CF6-924A-ECDB000EFD26}" destId="{7CB53127-66F3-4E3C-8587-DCC0925B1F64}" srcOrd="1" destOrd="0" presId="urn:microsoft.com/office/officeart/2005/8/layout/vList2"/>
    <dgm:cxn modelId="{7E3C46C5-773B-4080-986D-04AED25BD90E}" type="presParOf" srcId="{B0EB214D-B8D6-4CF6-924A-ECDB000EFD26}" destId="{9D325594-2A4B-4BB4-B0A0-CB00ED4C77A0}" srcOrd="2" destOrd="0" presId="urn:microsoft.com/office/officeart/2005/8/layout/vList2"/>
    <dgm:cxn modelId="{0A1B6868-AB30-469A-9DD5-0CF5EFC26388}" type="presParOf" srcId="{B0EB214D-B8D6-4CF6-924A-ECDB000EFD26}" destId="{57C963E5-0BE5-4713-901B-3A5804EFC047}"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6F5615C8-3F34-47FF-90A8-EEF7BCC676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BA3F8F-0A89-4087-B53F-0B82BAAB9451}">
      <dgm:prSet custT="1"/>
      <dgm:spPr>
        <a:solidFill>
          <a:srgbClr val="0070C0"/>
        </a:solidFill>
      </dgm:spPr>
      <dgm:t>
        <a:bodyPr/>
        <a:lstStyle/>
        <a:p>
          <a:r>
            <a:rPr lang="en-US" sz="2400" dirty="0"/>
            <a:t>Enabled using DB Compat 160</a:t>
          </a:r>
        </a:p>
      </dgm:t>
    </dgm:pt>
    <dgm:pt modelId="{F26FADE4-24D8-4AC4-8CDD-02D60231E4F9}" type="parTrans" cxnId="{06B4D3CB-5900-4879-9D8D-2DD91C53C825}">
      <dgm:prSet/>
      <dgm:spPr/>
      <dgm:t>
        <a:bodyPr/>
        <a:lstStyle/>
        <a:p>
          <a:endParaRPr lang="en-US" sz="2000"/>
        </a:p>
      </dgm:t>
    </dgm:pt>
    <dgm:pt modelId="{32FB43B7-1077-4CF5-9FF4-1EF4ED6B7CD0}" type="sibTrans" cxnId="{06B4D3CB-5900-4879-9D8D-2DD91C53C825}">
      <dgm:prSet/>
      <dgm:spPr/>
      <dgm:t>
        <a:bodyPr/>
        <a:lstStyle/>
        <a:p>
          <a:endParaRPr lang="en-US" sz="2000"/>
        </a:p>
      </dgm:t>
    </dgm:pt>
    <dgm:pt modelId="{F7B24F26-3EC8-46E3-94D8-1759CA30C7C0}">
      <dgm:prSet custT="1"/>
      <dgm:spPr>
        <a:solidFill>
          <a:srgbClr val="0070C0"/>
        </a:solidFill>
      </dgm:spPr>
      <dgm:t>
        <a:bodyPr/>
        <a:lstStyle/>
        <a:p>
          <a:r>
            <a:rPr lang="en-US" sz="2400" dirty="0"/>
            <a:t>The feature uses multiple, active cached plans for a single parameterized statement</a:t>
          </a:r>
        </a:p>
      </dgm:t>
    </dgm:pt>
    <dgm:pt modelId="{DEF9EFA3-F5CA-48EA-BC4B-54DA4C3950F3}" type="parTrans" cxnId="{26F7C819-0C67-4822-8584-3F3292E6D56D}">
      <dgm:prSet/>
      <dgm:spPr/>
      <dgm:t>
        <a:bodyPr/>
        <a:lstStyle/>
        <a:p>
          <a:endParaRPr lang="en-US" sz="2000"/>
        </a:p>
      </dgm:t>
    </dgm:pt>
    <dgm:pt modelId="{464ACC81-C230-4212-8394-F3894C692E69}" type="sibTrans" cxnId="{26F7C819-0C67-4822-8584-3F3292E6D56D}">
      <dgm:prSet/>
      <dgm:spPr/>
      <dgm:t>
        <a:bodyPr/>
        <a:lstStyle/>
        <a:p>
          <a:endParaRPr lang="en-US" sz="2000"/>
        </a:p>
      </dgm:t>
    </dgm:pt>
    <dgm:pt modelId="{CED8278B-B436-46B0-B842-92B76ECA1632}">
      <dgm:prSet custT="1"/>
      <dgm:spPr>
        <a:solidFill>
          <a:srgbClr val="0070C0"/>
        </a:solidFill>
      </dgm:spPr>
      <dgm:t>
        <a:bodyPr/>
        <a:lstStyle/>
        <a:p>
          <a:r>
            <a:rPr lang="en-US" sz="2400" dirty="0"/>
            <a:t>Cached execution plans are designed to accommodate different data sizes</a:t>
          </a:r>
        </a:p>
      </dgm:t>
    </dgm:pt>
    <dgm:pt modelId="{803AE9D1-3E56-456D-94F8-C002DF14441B}" type="parTrans" cxnId="{255571A6-8705-4CA5-924C-66E625E16D52}">
      <dgm:prSet/>
      <dgm:spPr/>
      <dgm:t>
        <a:bodyPr/>
        <a:lstStyle/>
        <a:p>
          <a:endParaRPr lang="en-US" sz="2000"/>
        </a:p>
      </dgm:t>
    </dgm:pt>
    <dgm:pt modelId="{B1A7732F-3A42-4088-84AF-AEBD8190B2C2}" type="sibTrans" cxnId="{255571A6-8705-4CA5-924C-66E625E16D52}">
      <dgm:prSet/>
      <dgm:spPr/>
      <dgm:t>
        <a:bodyPr/>
        <a:lstStyle/>
        <a:p>
          <a:endParaRPr lang="en-US" sz="2000"/>
        </a:p>
      </dgm:t>
    </dgm:pt>
    <dgm:pt modelId="{FDC610A1-E4DD-422A-90FB-F4EA5B624F69}">
      <dgm:prSet custT="1"/>
      <dgm:spPr>
        <a:solidFill>
          <a:srgbClr val="0070C0"/>
        </a:solidFill>
      </dgm:spPr>
      <dgm:t>
        <a:bodyPr/>
        <a:lstStyle/>
        <a:p>
          <a:r>
            <a:rPr lang="en-US" sz="2400" dirty="0"/>
            <a:t>Built-in limit on the number of plans generated and cached to prevent cache bloat</a:t>
          </a:r>
        </a:p>
      </dgm:t>
    </dgm:pt>
    <dgm:pt modelId="{2F2A6E55-73E9-4CAE-B5EA-4D366A64D4FD}" type="parTrans" cxnId="{480471DD-94E5-4424-81B3-84B00548A24B}">
      <dgm:prSet/>
      <dgm:spPr/>
      <dgm:t>
        <a:bodyPr/>
        <a:lstStyle/>
        <a:p>
          <a:endParaRPr lang="en-US" sz="2000"/>
        </a:p>
      </dgm:t>
    </dgm:pt>
    <dgm:pt modelId="{9524E047-8288-45EC-BBA6-4F0E42BD64AA}" type="sibTrans" cxnId="{480471DD-94E5-4424-81B3-84B00548A24B}">
      <dgm:prSet/>
      <dgm:spPr/>
      <dgm:t>
        <a:bodyPr/>
        <a:lstStyle/>
        <a:p>
          <a:endParaRPr lang="en-US" sz="2000"/>
        </a:p>
      </dgm:t>
    </dgm:pt>
    <dgm:pt modelId="{483400DE-9DA4-47AB-8064-7F13CB43A750}">
      <dgm:prSet custT="1"/>
      <dgm:spPr>
        <a:solidFill>
          <a:srgbClr val="0070C0"/>
        </a:solidFill>
      </dgm:spPr>
      <dgm:t>
        <a:bodyPr/>
        <a:lstStyle/>
        <a:p>
          <a:r>
            <a:rPr lang="en-US" sz="2400" dirty="0"/>
            <a:t>These plans account for up to 3 predicate ranges – small, medium, and large</a:t>
          </a:r>
        </a:p>
      </dgm:t>
    </dgm:pt>
    <dgm:pt modelId="{9431C61B-A0B4-4018-8343-B4B2752EF0A3}" type="parTrans" cxnId="{EA8885BB-2604-4269-A86F-97957D7E8BF4}">
      <dgm:prSet/>
      <dgm:spPr/>
      <dgm:t>
        <a:bodyPr/>
        <a:lstStyle/>
        <a:p>
          <a:endParaRPr lang="en-CA" sz="2000"/>
        </a:p>
      </dgm:t>
    </dgm:pt>
    <dgm:pt modelId="{9C2BD4F8-8338-4BDE-8938-1BFCE7B7664C}" type="sibTrans" cxnId="{EA8885BB-2604-4269-A86F-97957D7E8BF4}">
      <dgm:prSet/>
      <dgm:spPr/>
      <dgm:t>
        <a:bodyPr/>
        <a:lstStyle/>
        <a:p>
          <a:endParaRPr lang="en-CA" sz="2000"/>
        </a:p>
      </dgm:t>
    </dgm:pt>
    <dgm:pt modelId="{FE7DA06D-B646-45F3-8532-50694784C7F1}" type="pres">
      <dgm:prSet presAssocID="{6F5615C8-3F34-47FF-90A8-EEF7BCC6763D}" presName="linear" presStyleCnt="0">
        <dgm:presLayoutVars>
          <dgm:animLvl val="lvl"/>
          <dgm:resizeHandles val="exact"/>
        </dgm:presLayoutVars>
      </dgm:prSet>
      <dgm:spPr/>
    </dgm:pt>
    <dgm:pt modelId="{03D8F651-5060-4144-B98F-05E65B57D514}" type="pres">
      <dgm:prSet presAssocID="{A1BA3F8F-0A89-4087-B53F-0B82BAAB9451}" presName="parentText" presStyleLbl="node1" presStyleIdx="0" presStyleCnt="5" custLinFactY="-36744" custLinFactNeighborX="-173" custLinFactNeighborY="-100000">
        <dgm:presLayoutVars>
          <dgm:chMax val="0"/>
          <dgm:bulletEnabled val="1"/>
        </dgm:presLayoutVars>
      </dgm:prSet>
      <dgm:spPr/>
    </dgm:pt>
    <dgm:pt modelId="{3721CC93-FF5B-460F-A0CA-4EFE68216DBA}" type="pres">
      <dgm:prSet presAssocID="{32FB43B7-1077-4CF5-9FF4-1EF4ED6B7CD0}" presName="spacer" presStyleCnt="0"/>
      <dgm:spPr/>
    </dgm:pt>
    <dgm:pt modelId="{B73DF1BB-43A5-41A8-966F-D54A8BF72FD0}" type="pres">
      <dgm:prSet presAssocID="{F7B24F26-3EC8-46E3-94D8-1759CA30C7C0}" presName="parentText" presStyleLbl="node1" presStyleIdx="1" presStyleCnt="5" custLinFactNeighborY="-65429">
        <dgm:presLayoutVars>
          <dgm:chMax val="0"/>
          <dgm:bulletEnabled val="1"/>
        </dgm:presLayoutVars>
      </dgm:prSet>
      <dgm:spPr/>
    </dgm:pt>
    <dgm:pt modelId="{4F8C8A80-E59E-4491-96AE-A5DFB256DE47}" type="pres">
      <dgm:prSet presAssocID="{464ACC81-C230-4212-8394-F3894C692E69}" presName="spacer" presStyleCnt="0"/>
      <dgm:spPr/>
    </dgm:pt>
    <dgm:pt modelId="{75D66B14-30FE-46DB-85B1-69E9AE6446A4}" type="pres">
      <dgm:prSet presAssocID="{CED8278B-B436-46B0-B842-92B76ECA1632}" presName="parentText" presStyleLbl="node1" presStyleIdx="2" presStyleCnt="5" custLinFactY="88297" custLinFactNeighborY="100000">
        <dgm:presLayoutVars>
          <dgm:chMax val="0"/>
          <dgm:bulletEnabled val="1"/>
        </dgm:presLayoutVars>
      </dgm:prSet>
      <dgm:spPr/>
    </dgm:pt>
    <dgm:pt modelId="{5FC945C4-E339-4D91-9CB5-6875D34D6928}" type="pres">
      <dgm:prSet presAssocID="{B1A7732F-3A42-4088-84AF-AEBD8190B2C2}" presName="spacer" presStyleCnt="0"/>
      <dgm:spPr/>
    </dgm:pt>
    <dgm:pt modelId="{D9064503-E389-4AF7-9094-A56A6AF0E8B1}" type="pres">
      <dgm:prSet presAssocID="{483400DE-9DA4-47AB-8064-7F13CB43A750}" presName="parentText" presStyleLbl="node1" presStyleIdx="3" presStyleCnt="5" custLinFactY="-100607" custLinFactNeighborY="-200000">
        <dgm:presLayoutVars>
          <dgm:chMax val="0"/>
          <dgm:bulletEnabled val="1"/>
        </dgm:presLayoutVars>
      </dgm:prSet>
      <dgm:spPr/>
    </dgm:pt>
    <dgm:pt modelId="{31131198-AA54-47D0-9B6B-C0F87AFECC66}" type="pres">
      <dgm:prSet presAssocID="{9C2BD4F8-8338-4BDE-8938-1BFCE7B7664C}" presName="spacer" presStyleCnt="0"/>
      <dgm:spPr/>
    </dgm:pt>
    <dgm:pt modelId="{9D3363EC-0A1F-4B04-A75F-366C155C457C}" type="pres">
      <dgm:prSet presAssocID="{FDC610A1-E4DD-422A-90FB-F4EA5B624F69}" presName="parentText" presStyleLbl="node1" presStyleIdx="4" presStyleCnt="5" custLinFactY="-4284" custLinFactNeighborY="-100000">
        <dgm:presLayoutVars>
          <dgm:chMax val="0"/>
          <dgm:bulletEnabled val="1"/>
        </dgm:presLayoutVars>
      </dgm:prSet>
      <dgm:spPr/>
    </dgm:pt>
  </dgm:ptLst>
  <dgm:cxnLst>
    <dgm:cxn modelId="{06D17008-753B-49AE-816D-A130C3057554}" type="presOf" srcId="{CED8278B-B436-46B0-B842-92B76ECA1632}" destId="{75D66B14-30FE-46DB-85B1-69E9AE6446A4}" srcOrd="0" destOrd="0" presId="urn:microsoft.com/office/officeart/2005/8/layout/vList2"/>
    <dgm:cxn modelId="{26F7C819-0C67-4822-8584-3F3292E6D56D}" srcId="{6F5615C8-3F34-47FF-90A8-EEF7BCC6763D}" destId="{F7B24F26-3EC8-46E3-94D8-1759CA30C7C0}" srcOrd="1" destOrd="0" parTransId="{DEF9EFA3-F5CA-48EA-BC4B-54DA4C3950F3}" sibTransId="{464ACC81-C230-4212-8394-F3894C692E69}"/>
    <dgm:cxn modelId="{D00E393B-8DA2-4C63-940C-02D7E2A3667C}" type="presOf" srcId="{F7B24F26-3EC8-46E3-94D8-1759CA30C7C0}" destId="{B73DF1BB-43A5-41A8-966F-D54A8BF72FD0}" srcOrd="0" destOrd="0" presId="urn:microsoft.com/office/officeart/2005/8/layout/vList2"/>
    <dgm:cxn modelId="{EF3B8A65-CCA6-41AC-922A-D1100E97B504}" type="presOf" srcId="{6F5615C8-3F34-47FF-90A8-EEF7BCC6763D}" destId="{FE7DA06D-B646-45F3-8532-50694784C7F1}" srcOrd="0" destOrd="0" presId="urn:microsoft.com/office/officeart/2005/8/layout/vList2"/>
    <dgm:cxn modelId="{255571A6-8705-4CA5-924C-66E625E16D52}" srcId="{6F5615C8-3F34-47FF-90A8-EEF7BCC6763D}" destId="{CED8278B-B436-46B0-B842-92B76ECA1632}" srcOrd="2" destOrd="0" parTransId="{803AE9D1-3E56-456D-94F8-C002DF14441B}" sibTransId="{B1A7732F-3A42-4088-84AF-AEBD8190B2C2}"/>
    <dgm:cxn modelId="{ABDDF9A9-C649-4D73-AEED-37E2DDAB6D7E}" type="presOf" srcId="{483400DE-9DA4-47AB-8064-7F13CB43A750}" destId="{D9064503-E389-4AF7-9094-A56A6AF0E8B1}" srcOrd="0" destOrd="0" presId="urn:microsoft.com/office/officeart/2005/8/layout/vList2"/>
    <dgm:cxn modelId="{EA8885BB-2604-4269-A86F-97957D7E8BF4}" srcId="{6F5615C8-3F34-47FF-90A8-EEF7BCC6763D}" destId="{483400DE-9DA4-47AB-8064-7F13CB43A750}" srcOrd="3" destOrd="0" parTransId="{9431C61B-A0B4-4018-8343-B4B2752EF0A3}" sibTransId="{9C2BD4F8-8338-4BDE-8938-1BFCE7B7664C}"/>
    <dgm:cxn modelId="{06B4D3CB-5900-4879-9D8D-2DD91C53C825}" srcId="{6F5615C8-3F34-47FF-90A8-EEF7BCC6763D}" destId="{A1BA3F8F-0A89-4087-B53F-0B82BAAB9451}" srcOrd="0" destOrd="0" parTransId="{F26FADE4-24D8-4AC4-8CDD-02D60231E4F9}" sibTransId="{32FB43B7-1077-4CF5-9FF4-1EF4ED6B7CD0}"/>
    <dgm:cxn modelId="{75AC93DB-4FA1-4F94-8DED-759B8BE8D0BE}" type="presOf" srcId="{FDC610A1-E4DD-422A-90FB-F4EA5B624F69}" destId="{9D3363EC-0A1F-4B04-A75F-366C155C457C}" srcOrd="0" destOrd="0" presId="urn:microsoft.com/office/officeart/2005/8/layout/vList2"/>
    <dgm:cxn modelId="{8C4949DC-C032-4317-8E03-A1FD7A80D1B9}" type="presOf" srcId="{A1BA3F8F-0A89-4087-B53F-0B82BAAB9451}" destId="{03D8F651-5060-4144-B98F-05E65B57D514}" srcOrd="0" destOrd="0" presId="urn:microsoft.com/office/officeart/2005/8/layout/vList2"/>
    <dgm:cxn modelId="{480471DD-94E5-4424-81B3-84B00548A24B}" srcId="{6F5615C8-3F34-47FF-90A8-EEF7BCC6763D}" destId="{FDC610A1-E4DD-422A-90FB-F4EA5B624F69}" srcOrd="4" destOrd="0" parTransId="{2F2A6E55-73E9-4CAE-B5EA-4D366A64D4FD}" sibTransId="{9524E047-8288-45EC-BBA6-4F0E42BD64AA}"/>
    <dgm:cxn modelId="{F50BE06F-56F4-4486-A402-D45E69ADCDCE}" type="presParOf" srcId="{FE7DA06D-B646-45F3-8532-50694784C7F1}" destId="{03D8F651-5060-4144-B98F-05E65B57D514}" srcOrd="0" destOrd="0" presId="urn:microsoft.com/office/officeart/2005/8/layout/vList2"/>
    <dgm:cxn modelId="{A6B7FFD4-4355-444B-9FB5-ABEA0A4008E3}" type="presParOf" srcId="{FE7DA06D-B646-45F3-8532-50694784C7F1}" destId="{3721CC93-FF5B-460F-A0CA-4EFE68216DBA}" srcOrd="1" destOrd="0" presId="urn:microsoft.com/office/officeart/2005/8/layout/vList2"/>
    <dgm:cxn modelId="{970A1443-106F-43B8-ABED-E6EC218C9CA8}" type="presParOf" srcId="{FE7DA06D-B646-45F3-8532-50694784C7F1}" destId="{B73DF1BB-43A5-41A8-966F-D54A8BF72FD0}" srcOrd="2" destOrd="0" presId="urn:microsoft.com/office/officeart/2005/8/layout/vList2"/>
    <dgm:cxn modelId="{BFD484E5-6638-4F4D-8FEC-BD62CB14A851}" type="presParOf" srcId="{FE7DA06D-B646-45F3-8532-50694784C7F1}" destId="{4F8C8A80-E59E-4491-96AE-A5DFB256DE47}" srcOrd="3" destOrd="0" presId="urn:microsoft.com/office/officeart/2005/8/layout/vList2"/>
    <dgm:cxn modelId="{C8440FD0-2067-4B9C-8A12-5FA3A71F1EF3}" type="presParOf" srcId="{FE7DA06D-B646-45F3-8532-50694784C7F1}" destId="{75D66B14-30FE-46DB-85B1-69E9AE6446A4}" srcOrd="4" destOrd="0" presId="urn:microsoft.com/office/officeart/2005/8/layout/vList2"/>
    <dgm:cxn modelId="{AD80417D-DD1C-497E-9A38-AAACFA348A2C}" type="presParOf" srcId="{FE7DA06D-B646-45F3-8532-50694784C7F1}" destId="{5FC945C4-E339-4D91-9CB5-6875D34D6928}" srcOrd="5" destOrd="0" presId="urn:microsoft.com/office/officeart/2005/8/layout/vList2"/>
    <dgm:cxn modelId="{EFBA474D-69E3-4CA1-9A70-5261F08B262E}" type="presParOf" srcId="{FE7DA06D-B646-45F3-8532-50694784C7F1}" destId="{D9064503-E389-4AF7-9094-A56A6AF0E8B1}" srcOrd="6" destOrd="0" presId="urn:microsoft.com/office/officeart/2005/8/layout/vList2"/>
    <dgm:cxn modelId="{CD174DFB-E8F8-49CE-ACB4-DC4EED014FE1}" type="presParOf" srcId="{FE7DA06D-B646-45F3-8532-50694784C7F1}" destId="{31131198-AA54-47D0-9B6B-C0F87AFECC66}" srcOrd="7" destOrd="0" presId="urn:microsoft.com/office/officeart/2005/8/layout/vList2"/>
    <dgm:cxn modelId="{E64A2C97-5180-4654-8B9A-7849FBCDD395}" type="presParOf" srcId="{FE7DA06D-B646-45F3-8532-50694784C7F1}" destId="{9D3363EC-0A1F-4B04-A75F-366C155C457C}"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33B439-3FD7-4677-BB3D-A73837E0E7C7}" type="doc">
      <dgm:prSet loTypeId="urn:microsoft.com/office/officeart/2005/8/layout/default" loCatId="list" qsTypeId="urn:microsoft.com/office/officeart/2005/8/quickstyle/simple4" qsCatId="simple" csTypeId="urn:microsoft.com/office/officeart/2005/8/colors/accent1_2" csCatId="accent1" phldr="1"/>
      <dgm:spPr/>
      <dgm:t>
        <a:bodyPr/>
        <a:lstStyle/>
        <a:p>
          <a:endParaRPr lang="en-CA"/>
        </a:p>
      </dgm:t>
    </dgm:pt>
    <dgm:pt modelId="{219E028D-92D1-4C0F-B3CB-C3FC07F5F118}">
      <dgm:prSet phldrT="[Text]"/>
      <dgm:spPr>
        <a:solidFill>
          <a:srgbClr val="0070C0"/>
        </a:solidFill>
      </dgm:spPr>
      <dgm:t>
        <a:bodyPr/>
        <a:lstStyle/>
        <a:p>
          <a:r>
            <a:rPr lang="en-CA" dirty="0"/>
            <a:t>To enable, set DB Compat to 160</a:t>
          </a:r>
        </a:p>
      </dgm:t>
    </dgm:pt>
    <dgm:pt modelId="{C9E140DA-ED00-437F-85E9-1B9BB932C12D}" type="parTrans" cxnId="{FDEA8039-34ED-4661-A493-14D078FDEEB1}">
      <dgm:prSet/>
      <dgm:spPr/>
      <dgm:t>
        <a:bodyPr/>
        <a:lstStyle/>
        <a:p>
          <a:endParaRPr lang="en-CA"/>
        </a:p>
      </dgm:t>
    </dgm:pt>
    <dgm:pt modelId="{893763ED-31BE-4CD6-AF49-E64309076113}" type="sibTrans" cxnId="{FDEA8039-34ED-4661-A493-14D078FDEEB1}">
      <dgm:prSet/>
      <dgm:spPr/>
      <dgm:t>
        <a:bodyPr/>
        <a:lstStyle/>
        <a:p>
          <a:endParaRPr lang="en-CA"/>
        </a:p>
      </dgm:t>
    </dgm:pt>
    <dgm:pt modelId="{BC7C94A7-B39F-4471-A4E4-A322B3DCFFC6}">
      <dgm:prSet phldrT="[Text]"/>
      <dgm:spPr>
        <a:solidFill>
          <a:srgbClr val="0070C0"/>
        </a:solidFill>
      </dgm:spPr>
      <dgm:t>
        <a:bodyPr/>
        <a:lstStyle/>
        <a:p>
          <a:r>
            <a:rPr lang="en-CA" dirty="0"/>
            <a:t>Query Store must be enabled and set to R/W</a:t>
          </a:r>
        </a:p>
      </dgm:t>
    </dgm:pt>
    <dgm:pt modelId="{832C90A4-76F7-4FFD-BFD5-B0E07B78AEB5}" type="parTrans" cxnId="{D9A7962F-D201-4042-BB21-8D21847338FA}">
      <dgm:prSet/>
      <dgm:spPr/>
      <dgm:t>
        <a:bodyPr/>
        <a:lstStyle/>
        <a:p>
          <a:endParaRPr lang="en-CA"/>
        </a:p>
      </dgm:t>
    </dgm:pt>
    <dgm:pt modelId="{A1F273A0-D6FA-492E-831D-81A0D80A6A8C}" type="sibTrans" cxnId="{D9A7962F-D201-4042-BB21-8D21847338FA}">
      <dgm:prSet/>
      <dgm:spPr/>
      <dgm:t>
        <a:bodyPr/>
        <a:lstStyle/>
        <a:p>
          <a:endParaRPr lang="en-CA"/>
        </a:p>
      </dgm:t>
    </dgm:pt>
    <dgm:pt modelId="{392228F4-1D94-4D86-AD6E-99FFA3429532}">
      <dgm:prSet phldrT="[Text]"/>
      <dgm:spPr>
        <a:solidFill>
          <a:srgbClr val="0070C0"/>
        </a:solidFill>
      </dgm:spPr>
      <dgm:t>
        <a:bodyPr/>
        <a:lstStyle/>
        <a:p>
          <a:r>
            <a:rPr lang="en-CA" dirty="0"/>
            <a:t>Can be monitored via </a:t>
          </a:r>
          <a:r>
            <a:rPr lang="en-CA" dirty="0" err="1"/>
            <a:t>XEvents</a:t>
          </a:r>
          <a:r>
            <a:rPr lang="en-CA" dirty="0"/>
            <a:t> (</a:t>
          </a:r>
          <a:r>
            <a:rPr lang="en-CA" dirty="0" err="1"/>
            <a:t>query_feedback_analysis</a:t>
          </a:r>
          <a:r>
            <a:rPr lang="en-CA" dirty="0"/>
            <a:t>, </a:t>
          </a:r>
          <a:r>
            <a:rPr lang="en-CA" dirty="0" err="1"/>
            <a:t>query_feedback_validation</a:t>
          </a:r>
          <a:r>
            <a:rPr lang="en-CA" dirty="0"/>
            <a:t>)</a:t>
          </a:r>
        </a:p>
      </dgm:t>
    </dgm:pt>
    <dgm:pt modelId="{ED3D6DA3-2582-406D-8DDA-F8970FB945AF}" type="parTrans" cxnId="{EE2DEF6C-F40C-4E95-B65F-1069835AEACE}">
      <dgm:prSet/>
      <dgm:spPr/>
      <dgm:t>
        <a:bodyPr/>
        <a:lstStyle/>
        <a:p>
          <a:endParaRPr lang="en-CA"/>
        </a:p>
      </dgm:t>
    </dgm:pt>
    <dgm:pt modelId="{D1351B4B-2D3C-473F-9D4D-DE2D325AE5C5}" type="sibTrans" cxnId="{EE2DEF6C-F40C-4E95-B65F-1069835AEACE}">
      <dgm:prSet/>
      <dgm:spPr/>
      <dgm:t>
        <a:bodyPr/>
        <a:lstStyle/>
        <a:p>
          <a:endParaRPr lang="en-CA"/>
        </a:p>
      </dgm:t>
    </dgm:pt>
    <dgm:pt modelId="{255FD37E-AE5A-4474-ACDD-69281AD2A974}">
      <dgm:prSet phldrT="[Text]"/>
      <dgm:spPr>
        <a:solidFill>
          <a:srgbClr val="0070C0"/>
        </a:solidFill>
      </dgm:spPr>
      <dgm:t>
        <a:bodyPr/>
        <a:lstStyle/>
        <a:p>
          <a:r>
            <a:rPr lang="en-CA" dirty="0"/>
            <a:t>Hints set by CE Feedback can be tracked using </a:t>
          </a:r>
          <a:r>
            <a:rPr lang="en-CA" dirty="0" err="1"/>
            <a:t>sys.query_store_query_hints</a:t>
          </a:r>
          <a:endParaRPr lang="en-CA" dirty="0"/>
        </a:p>
      </dgm:t>
    </dgm:pt>
    <dgm:pt modelId="{DCFAE01F-0FBF-441A-AB92-22C80A147D41}" type="parTrans" cxnId="{EC75C725-2038-47BE-9905-DC8D9F5DD249}">
      <dgm:prSet/>
      <dgm:spPr/>
      <dgm:t>
        <a:bodyPr/>
        <a:lstStyle/>
        <a:p>
          <a:endParaRPr lang="en-CA"/>
        </a:p>
      </dgm:t>
    </dgm:pt>
    <dgm:pt modelId="{DB831122-D381-4154-B6B5-DCD761D96DCF}" type="sibTrans" cxnId="{EC75C725-2038-47BE-9905-DC8D9F5DD249}">
      <dgm:prSet/>
      <dgm:spPr/>
      <dgm:t>
        <a:bodyPr/>
        <a:lstStyle/>
        <a:p>
          <a:endParaRPr lang="en-CA"/>
        </a:p>
      </dgm:t>
    </dgm:pt>
    <dgm:pt modelId="{EC0D0266-0F6F-42C7-A3EA-625E5A7ACE8F}">
      <dgm:prSet phldrT="[Text]"/>
      <dgm:spPr>
        <a:solidFill>
          <a:srgbClr val="0070C0"/>
        </a:solidFill>
      </dgm:spPr>
      <dgm:t>
        <a:bodyPr/>
        <a:lstStyle/>
        <a:p>
          <a:r>
            <a:rPr lang="en-CA" dirty="0"/>
            <a:t>Feedback information can be tracked using </a:t>
          </a:r>
          <a:r>
            <a:rPr lang="en-CA" dirty="0" err="1"/>
            <a:t>sys.query_store_plan_feedback</a:t>
          </a:r>
          <a:r>
            <a:rPr lang="en-CA" dirty="0"/>
            <a:t>.</a:t>
          </a:r>
        </a:p>
      </dgm:t>
    </dgm:pt>
    <dgm:pt modelId="{936F0C79-0859-41A5-B580-8DDE2D24FE8E}" type="parTrans" cxnId="{BDE3333D-E483-4CD9-B399-5DA933E9C0F3}">
      <dgm:prSet/>
      <dgm:spPr/>
      <dgm:t>
        <a:bodyPr/>
        <a:lstStyle/>
        <a:p>
          <a:endParaRPr lang="en-CA"/>
        </a:p>
      </dgm:t>
    </dgm:pt>
    <dgm:pt modelId="{72D0013B-EBCB-499F-8F2A-950B61A1227E}" type="sibTrans" cxnId="{BDE3333D-E483-4CD9-B399-5DA933E9C0F3}">
      <dgm:prSet/>
      <dgm:spPr/>
      <dgm:t>
        <a:bodyPr/>
        <a:lstStyle/>
        <a:p>
          <a:endParaRPr lang="en-CA"/>
        </a:p>
      </dgm:t>
    </dgm:pt>
    <dgm:pt modelId="{A6DD144E-8201-4C92-A8CC-D8ED3C59BC48}">
      <dgm:prSet phldrT="[Text]"/>
      <dgm:spPr>
        <a:solidFill>
          <a:srgbClr val="0070C0"/>
        </a:solidFill>
      </dgm:spPr>
      <dgm:t>
        <a:bodyPr/>
        <a:lstStyle/>
        <a:p>
          <a:r>
            <a:rPr lang="en-CA" dirty="0"/>
            <a:t>To disable, use ALTER DATABASE SCOPED CONFIGURATION SET CE_FEEDBACK = OFF</a:t>
          </a:r>
        </a:p>
      </dgm:t>
    </dgm:pt>
    <dgm:pt modelId="{242D4FAA-D894-46F3-845C-81EED65F608C}" type="parTrans" cxnId="{ED60F25B-FCB4-4FD1-9EE4-F13ABA1D4CA8}">
      <dgm:prSet/>
      <dgm:spPr/>
      <dgm:t>
        <a:bodyPr/>
        <a:lstStyle/>
        <a:p>
          <a:endParaRPr lang="en-CA"/>
        </a:p>
      </dgm:t>
    </dgm:pt>
    <dgm:pt modelId="{A62E1913-A85F-46B4-9C2B-70B4C23D62F5}" type="sibTrans" cxnId="{ED60F25B-FCB4-4FD1-9EE4-F13ABA1D4CA8}">
      <dgm:prSet/>
      <dgm:spPr/>
      <dgm:t>
        <a:bodyPr/>
        <a:lstStyle/>
        <a:p>
          <a:endParaRPr lang="en-CA"/>
        </a:p>
      </dgm:t>
    </dgm:pt>
    <dgm:pt modelId="{70EE3950-D8DA-4ED0-9ADC-8E95D18F84D4}">
      <dgm:prSet phldrT="[Text]"/>
      <dgm:spPr>
        <a:solidFill>
          <a:srgbClr val="0070C0"/>
        </a:solidFill>
      </dgm:spPr>
      <dgm:t>
        <a:bodyPr/>
        <a:lstStyle/>
        <a:p>
          <a:r>
            <a:rPr lang="en-CA" dirty="0"/>
            <a:t>To disable at the query level, use DISABLE_CE_FEEDBACK query hint</a:t>
          </a:r>
        </a:p>
      </dgm:t>
    </dgm:pt>
    <dgm:pt modelId="{C70BB2EA-406E-4CF8-A814-FED51815B186}" type="parTrans" cxnId="{D4E2FC91-FBDC-44BD-B963-AB02C476709C}">
      <dgm:prSet/>
      <dgm:spPr/>
      <dgm:t>
        <a:bodyPr/>
        <a:lstStyle/>
        <a:p>
          <a:endParaRPr lang="en-CA"/>
        </a:p>
      </dgm:t>
    </dgm:pt>
    <dgm:pt modelId="{36079A92-5141-41CA-B50B-28B26032A08A}" type="sibTrans" cxnId="{D4E2FC91-FBDC-44BD-B963-AB02C476709C}">
      <dgm:prSet/>
      <dgm:spPr/>
      <dgm:t>
        <a:bodyPr/>
        <a:lstStyle/>
        <a:p>
          <a:endParaRPr lang="en-CA"/>
        </a:p>
      </dgm:t>
    </dgm:pt>
    <dgm:pt modelId="{8BA25EE8-EE37-4C47-8E85-5C48538ECD57}">
      <dgm:prSet phldrT="[Text]"/>
      <dgm:spPr>
        <a:solidFill>
          <a:srgbClr val="0070C0"/>
        </a:solidFill>
      </dgm:spPr>
      <dgm:t>
        <a:bodyPr/>
        <a:lstStyle/>
        <a:p>
          <a:r>
            <a:rPr lang="en-CA" dirty="0"/>
            <a:t>If there is an existing query plan forced through Query Store, CE Feedback will not be used for that query.</a:t>
          </a:r>
        </a:p>
      </dgm:t>
    </dgm:pt>
    <dgm:pt modelId="{EBDA4BA2-1EEA-4641-9269-13F605CF1769}" type="parTrans" cxnId="{58D7A62F-F5F2-487A-880A-A3D88FF6AC86}">
      <dgm:prSet/>
      <dgm:spPr/>
      <dgm:t>
        <a:bodyPr/>
        <a:lstStyle/>
        <a:p>
          <a:endParaRPr lang="en-CA"/>
        </a:p>
      </dgm:t>
    </dgm:pt>
    <dgm:pt modelId="{8A793A60-5C47-44E0-94CC-41EFC748F8E2}" type="sibTrans" cxnId="{58D7A62F-F5F2-487A-880A-A3D88FF6AC86}">
      <dgm:prSet/>
      <dgm:spPr/>
      <dgm:t>
        <a:bodyPr/>
        <a:lstStyle/>
        <a:p>
          <a:endParaRPr lang="en-CA"/>
        </a:p>
      </dgm:t>
    </dgm:pt>
    <dgm:pt modelId="{A7F3A644-2D0F-4465-9F8C-CC379B00E3DE}">
      <dgm:prSet phldrT="[Text]"/>
      <dgm:spPr>
        <a:solidFill>
          <a:srgbClr val="0070C0"/>
        </a:solidFill>
      </dgm:spPr>
      <dgm:t>
        <a:bodyPr/>
        <a:lstStyle/>
        <a:p>
          <a:r>
            <a:rPr lang="en-CA" dirty="0"/>
            <a:t>Hard-coded query hints or using Query Store hints set by the user will effectively disable CE Feedback for that query</a:t>
          </a:r>
        </a:p>
      </dgm:t>
    </dgm:pt>
    <dgm:pt modelId="{4D1A368F-4AB1-4D1A-97C8-A9D188A39D98}" type="parTrans" cxnId="{11EAF62A-F3DE-48DD-9579-B8511AB39E35}">
      <dgm:prSet/>
      <dgm:spPr/>
      <dgm:t>
        <a:bodyPr/>
        <a:lstStyle/>
        <a:p>
          <a:endParaRPr lang="en-CA"/>
        </a:p>
      </dgm:t>
    </dgm:pt>
    <dgm:pt modelId="{16449904-03E8-40F5-B58A-D2EBF7B5CB44}" type="sibTrans" cxnId="{11EAF62A-F3DE-48DD-9579-B8511AB39E35}">
      <dgm:prSet/>
      <dgm:spPr/>
      <dgm:t>
        <a:bodyPr/>
        <a:lstStyle/>
        <a:p>
          <a:endParaRPr lang="en-CA"/>
        </a:p>
      </dgm:t>
    </dgm:pt>
    <dgm:pt modelId="{B69778B1-8B92-4A72-BE74-8D6E8B87829B}" type="pres">
      <dgm:prSet presAssocID="{C733B439-3FD7-4677-BB3D-A73837E0E7C7}" presName="diagram" presStyleCnt="0">
        <dgm:presLayoutVars>
          <dgm:dir/>
          <dgm:resizeHandles val="exact"/>
        </dgm:presLayoutVars>
      </dgm:prSet>
      <dgm:spPr/>
    </dgm:pt>
    <dgm:pt modelId="{31013721-2433-4CC3-B6F2-262A505B25E2}" type="pres">
      <dgm:prSet presAssocID="{219E028D-92D1-4C0F-B3CB-C3FC07F5F118}" presName="node" presStyleLbl="node1" presStyleIdx="0" presStyleCnt="9">
        <dgm:presLayoutVars>
          <dgm:bulletEnabled val="1"/>
        </dgm:presLayoutVars>
      </dgm:prSet>
      <dgm:spPr/>
    </dgm:pt>
    <dgm:pt modelId="{1B281818-D3C6-4ED4-8A8F-346600E1A0C9}" type="pres">
      <dgm:prSet presAssocID="{893763ED-31BE-4CD6-AF49-E64309076113}" presName="sibTrans" presStyleCnt="0"/>
      <dgm:spPr/>
    </dgm:pt>
    <dgm:pt modelId="{70FB4035-90D0-448A-A565-9DC11F5241AB}" type="pres">
      <dgm:prSet presAssocID="{BC7C94A7-B39F-4471-A4E4-A322B3DCFFC6}" presName="node" presStyleLbl="node1" presStyleIdx="1" presStyleCnt="9">
        <dgm:presLayoutVars>
          <dgm:bulletEnabled val="1"/>
        </dgm:presLayoutVars>
      </dgm:prSet>
      <dgm:spPr/>
    </dgm:pt>
    <dgm:pt modelId="{0E31F173-CC68-445F-8FF8-0015AFAC39B2}" type="pres">
      <dgm:prSet presAssocID="{A1F273A0-D6FA-492E-831D-81A0D80A6A8C}" presName="sibTrans" presStyleCnt="0"/>
      <dgm:spPr/>
    </dgm:pt>
    <dgm:pt modelId="{043FC765-5712-4006-85BC-B926E20EAA7C}" type="pres">
      <dgm:prSet presAssocID="{392228F4-1D94-4D86-AD6E-99FFA3429532}" presName="node" presStyleLbl="node1" presStyleIdx="2" presStyleCnt="9">
        <dgm:presLayoutVars>
          <dgm:bulletEnabled val="1"/>
        </dgm:presLayoutVars>
      </dgm:prSet>
      <dgm:spPr/>
    </dgm:pt>
    <dgm:pt modelId="{4D85E6E5-9B20-48F0-8EB8-0AE3086356D2}" type="pres">
      <dgm:prSet presAssocID="{D1351B4B-2D3C-473F-9D4D-DE2D325AE5C5}" presName="sibTrans" presStyleCnt="0"/>
      <dgm:spPr/>
    </dgm:pt>
    <dgm:pt modelId="{1276C89A-D166-44D1-9F06-3134644DA2A1}" type="pres">
      <dgm:prSet presAssocID="{255FD37E-AE5A-4474-ACDD-69281AD2A974}" presName="node" presStyleLbl="node1" presStyleIdx="3" presStyleCnt="9">
        <dgm:presLayoutVars>
          <dgm:bulletEnabled val="1"/>
        </dgm:presLayoutVars>
      </dgm:prSet>
      <dgm:spPr/>
    </dgm:pt>
    <dgm:pt modelId="{14796439-7B70-4A99-81DD-2CE1CD41D714}" type="pres">
      <dgm:prSet presAssocID="{DB831122-D381-4154-B6B5-DCD761D96DCF}" presName="sibTrans" presStyleCnt="0"/>
      <dgm:spPr/>
    </dgm:pt>
    <dgm:pt modelId="{81AE9C9F-2D43-4C17-A58D-0ED14F303C7B}" type="pres">
      <dgm:prSet presAssocID="{EC0D0266-0F6F-42C7-A3EA-625E5A7ACE8F}" presName="node" presStyleLbl="node1" presStyleIdx="4" presStyleCnt="9">
        <dgm:presLayoutVars>
          <dgm:bulletEnabled val="1"/>
        </dgm:presLayoutVars>
      </dgm:prSet>
      <dgm:spPr/>
    </dgm:pt>
    <dgm:pt modelId="{B132E2F9-7525-4F55-AA47-D3A5BE9216D0}" type="pres">
      <dgm:prSet presAssocID="{72D0013B-EBCB-499F-8F2A-950B61A1227E}" presName="sibTrans" presStyleCnt="0"/>
      <dgm:spPr/>
    </dgm:pt>
    <dgm:pt modelId="{F7F9A4A6-B32E-495E-9330-BE3AFA12A83D}" type="pres">
      <dgm:prSet presAssocID="{A6DD144E-8201-4C92-A8CC-D8ED3C59BC48}" presName="node" presStyleLbl="node1" presStyleIdx="5" presStyleCnt="9">
        <dgm:presLayoutVars>
          <dgm:bulletEnabled val="1"/>
        </dgm:presLayoutVars>
      </dgm:prSet>
      <dgm:spPr/>
    </dgm:pt>
    <dgm:pt modelId="{FA186DD2-493C-453B-8226-392F2DE5CDA3}" type="pres">
      <dgm:prSet presAssocID="{A62E1913-A85F-46B4-9C2B-70B4C23D62F5}" presName="sibTrans" presStyleCnt="0"/>
      <dgm:spPr/>
    </dgm:pt>
    <dgm:pt modelId="{8E21CF59-D9DD-4B80-A204-E2C8220D2685}" type="pres">
      <dgm:prSet presAssocID="{70EE3950-D8DA-4ED0-9ADC-8E95D18F84D4}" presName="node" presStyleLbl="node1" presStyleIdx="6" presStyleCnt="9">
        <dgm:presLayoutVars>
          <dgm:bulletEnabled val="1"/>
        </dgm:presLayoutVars>
      </dgm:prSet>
      <dgm:spPr/>
    </dgm:pt>
    <dgm:pt modelId="{5E4E1CF5-F81C-4712-9A25-97C675253DF5}" type="pres">
      <dgm:prSet presAssocID="{36079A92-5141-41CA-B50B-28B26032A08A}" presName="sibTrans" presStyleCnt="0"/>
      <dgm:spPr/>
    </dgm:pt>
    <dgm:pt modelId="{2F274F58-96ED-4FCE-9352-26048C78BE38}" type="pres">
      <dgm:prSet presAssocID="{8BA25EE8-EE37-4C47-8E85-5C48538ECD57}" presName="node" presStyleLbl="node1" presStyleIdx="7" presStyleCnt="9">
        <dgm:presLayoutVars>
          <dgm:bulletEnabled val="1"/>
        </dgm:presLayoutVars>
      </dgm:prSet>
      <dgm:spPr/>
    </dgm:pt>
    <dgm:pt modelId="{160A77B3-3F80-45CE-ACD9-4C49B72676CD}" type="pres">
      <dgm:prSet presAssocID="{8A793A60-5C47-44E0-94CC-41EFC748F8E2}" presName="sibTrans" presStyleCnt="0"/>
      <dgm:spPr/>
    </dgm:pt>
    <dgm:pt modelId="{F05A2A0F-8C1C-422A-B719-C4DA84D4EF53}" type="pres">
      <dgm:prSet presAssocID="{A7F3A644-2D0F-4465-9F8C-CC379B00E3DE}" presName="node" presStyleLbl="node1" presStyleIdx="8" presStyleCnt="9">
        <dgm:presLayoutVars>
          <dgm:bulletEnabled val="1"/>
        </dgm:presLayoutVars>
      </dgm:prSet>
      <dgm:spPr/>
    </dgm:pt>
  </dgm:ptLst>
  <dgm:cxnLst>
    <dgm:cxn modelId="{3C6B6D24-12B5-4314-B689-4842E635479C}" type="presOf" srcId="{A7F3A644-2D0F-4465-9F8C-CC379B00E3DE}" destId="{F05A2A0F-8C1C-422A-B719-C4DA84D4EF53}" srcOrd="0" destOrd="0" presId="urn:microsoft.com/office/officeart/2005/8/layout/default"/>
    <dgm:cxn modelId="{EC75C725-2038-47BE-9905-DC8D9F5DD249}" srcId="{C733B439-3FD7-4677-BB3D-A73837E0E7C7}" destId="{255FD37E-AE5A-4474-ACDD-69281AD2A974}" srcOrd="3" destOrd="0" parTransId="{DCFAE01F-0FBF-441A-AB92-22C80A147D41}" sibTransId="{DB831122-D381-4154-B6B5-DCD761D96DCF}"/>
    <dgm:cxn modelId="{11EAF62A-F3DE-48DD-9579-B8511AB39E35}" srcId="{C733B439-3FD7-4677-BB3D-A73837E0E7C7}" destId="{A7F3A644-2D0F-4465-9F8C-CC379B00E3DE}" srcOrd="8" destOrd="0" parTransId="{4D1A368F-4AB1-4D1A-97C8-A9D188A39D98}" sibTransId="{16449904-03E8-40F5-B58A-D2EBF7B5CB44}"/>
    <dgm:cxn modelId="{ADABE22C-167F-49ED-832F-34A1B54ACA68}" type="presOf" srcId="{BC7C94A7-B39F-4471-A4E4-A322B3DCFFC6}" destId="{70FB4035-90D0-448A-A565-9DC11F5241AB}" srcOrd="0" destOrd="0" presId="urn:microsoft.com/office/officeart/2005/8/layout/default"/>
    <dgm:cxn modelId="{D9A7962F-D201-4042-BB21-8D21847338FA}" srcId="{C733B439-3FD7-4677-BB3D-A73837E0E7C7}" destId="{BC7C94A7-B39F-4471-A4E4-A322B3DCFFC6}" srcOrd="1" destOrd="0" parTransId="{832C90A4-76F7-4FFD-BFD5-B0E07B78AEB5}" sibTransId="{A1F273A0-D6FA-492E-831D-81A0D80A6A8C}"/>
    <dgm:cxn modelId="{58D7A62F-F5F2-487A-880A-A3D88FF6AC86}" srcId="{C733B439-3FD7-4677-BB3D-A73837E0E7C7}" destId="{8BA25EE8-EE37-4C47-8E85-5C48538ECD57}" srcOrd="7" destOrd="0" parTransId="{EBDA4BA2-1EEA-4641-9269-13F605CF1769}" sibTransId="{8A793A60-5C47-44E0-94CC-41EFC748F8E2}"/>
    <dgm:cxn modelId="{FDEA8039-34ED-4661-A493-14D078FDEEB1}" srcId="{C733B439-3FD7-4677-BB3D-A73837E0E7C7}" destId="{219E028D-92D1-4C0F-B3CB-C3FC07F5F118}" srcOrd="0" destOrd="0" parTransId="{C9E140DA-ED00-437F-85E9-1B9BB932C12D}" sibTransId="{893763ED-31BE-4CD6-AF49-E64309076113}"/>
    <dgm:cxn modelId="{BDE3333D-E483-4CD9-B399-5DA933E9C0F3}" srcId="{C733B439-3FD7-4677-BB3D-A73837E0E7C7}" destId="{EC0D0266-0F6F-42C7-A3EA-625E5A7ACE8F}" srcOrd="4" destOrd="0" parTransId="{936F0C79-0859-41A5-B580-8DDE2D24FE8E}" sibTransId="{72D0013B-EBCB-499F-8F2A-950B61A1227E}"/>
    <dgm:cxn modelId="{ED60F25B-FCB4-4FD1-9EE4-F13ABA1D4CA8}" srcId="{C733B439-3FD7-4677-BB3D-A73837E0E7C7}" destId="{A6DD144E-8201-4C92-A8CC-D8ED3C59BC48}" srcOrd="5" destOrd="0" parTransId="{242D4FAA-D894-46F3-845C-81EED65F608C}" sibTransId="{A62E1913-A85F-46B4-9C2B-70B4C23D62F5}"/>
    <dgm:cxn modelId="{D55F7F45-90B4-408A-A565-DE7A0A099B0B}" type="presOf" srcId="{8BA25EE8-EE37-4C47-8E85-5C48538ECD57}" destId="{2F274F58-96ED-4FCE-9352-26048C78BE38}" srcOrd="0" destOrd="0" presId="urn:microsoft.com/office/officeart/2005/8/layout/default"/>
    <dgm:cxn modelId="{EE2DEF6C-F40C-4E95-B65F-1069835AEACE}" srcId="{C733B439-3FD7-4677-BB3D-A73837E0E7C7}" destId="{392228F4-1D94-4D86-AD6E-99FFA3429532}" srcOrd="2" destOrd="0" parTransId="{ED3D6DA3-2582-406D-8DDA-F8970FB945AF}" sibTransId="{D1351B4B-2D3C-473F-9D4D-DE2D325AE5C5}"/>
    <dgm:cxn modelId="{33159373-940A-4135-9178-DBFEC198D994}" type="presOf" srcId="{392228F4-1D94-4D86-AD6E-99FFA3429532}" destId="{043FC765-5712-4006-85BC-B926E20EAA7C}" srcOrd="0" destOrd="0" presId="urn:microsoft.com/office/officeart/2005/8/layout/default"/>
    <dgm:cxn modelId="{8738108A-96E6-4D0C-9F50-6AAC2ABCA736}" type="presOf" srcId="{219E028D-92D1-4C0F-B3CB-C3FC07F5F118}" destId="{31013721-2433-4CC3-B6F2-262A505B25E2}" srcOrd="0" destOrd="0" presId="urn:microsoft.com/office/officeart/2005/8/layout/default"/>
    <dgm:cxn modelId="{E94CB591-CB86-4304-9F19-30F003C5A180}" type="presOf" srcId="{255FD37E-AE5A-4474-ACDD-69281AD2A974}" destId="{1276C89A-D166-44D1-9F06-3134644DA2A1}" srcOrd="0" destOrd="0" presId="urn:microsoft.com/office/officeart/2005/8/layout/default"/>
    <dgm:cxn modelId="{D4E2FC91-FBDC-44BD-B963-AB02C476709C}" srcId="{C733B439-3FD7-4677-BB3D-A73837E0E7C7}" destId="{70EE3950-D8DA-4ED0-9ADC-8E95D18F84D4}" srcOrd="6" destOrd="0" parTransId="{C70BB2EA-406E-4CF8-A814-FED51815B186}" sibTransId="{36079A92-5141-41CA-B50B-28B26032A08A}"/>
    <dgm:cxn modelId="{CC3C1893-5F1D-4EFC-90E5-E6F32897A035}" type="presOf" srcId="{EC0D0266-0F6F-42C7-A3EA-625E5A7ACE8F}" destId="{81AE9C9F-2D43-4C17-A58D-0ED14F303C7B}" srcOrd="0" destOrd="0" presId="urn:microsoft.com/office/officeart/2005/8/layout/default"/>
    <dgm:cxn modelId="{DB2FD6B1-93BF-4E74-A629-77533A5822FB}" type="presOf" srcId="{A6DD144E-8201-4C92-A8CC-D8ED3C59BC48}" destId="{F7F9A4A6-B32E-495E-9330-BE3AFA12A83D}" srcOrd="0" destOrd="0" presId="urn:microsoft.com/office/officeart/2005/8/layout/default"/>
    <dgm:cxn modelId="{C2D0E9D5-5D80-4C66-B219-5044F0FA4F6E}" type="presOf" srcId="{C733B439-3FD7-4677-BB3D-A73837E0E7C7}" destId="{B69778B1-8B92-4A72-BE74-8D6E8B87829B}" srcOrd="0" destOrd="0" presId="urn:microsoft.com/office/officeart/2005/8/layout/default"/>
    <dgm:cxn modelId="{C06C8AEC-9721-4AEC-838B-1BDC89C5B998}" type="presOf" srcId="{70EE3950-D8DA-4ED0-9ADC-8E95D18F84D4}" destId="{8E21CF59-D9DD-4B80-A204-E2C8220D2685}" srcOrd="0" destOrd="0" presId="urn:microsoft.com/office/officeart/2005/8/layout/default"/>
    <dgm:cxn modelId="{8C14C151-0750-4B5C-9A94-CBF2E5F0C472}" type="presParOf" srcId="{B69778B1-8B92-4A72-BE74-8D6E8B87829B}" destId="{31013721-2433-4CC3-B6F2-262A505B25E2}" srcOrd="0" destOrd="0" presId="urn:microsoft.com/office/officeart/2005/8/layout/default"/>
    <dgm:cxn modelId="{7A14535C-0538-4FB5-A75A-DB1AB0407967}" type="presParOf" srcId="{B69778B1-8B92-4A72-BE74-8D6E8B87829B}" destId="{1B281818-D3C6-4ED4-8A8F-346600E1A0C9}" srcOrd="1" destOrd="0" presId="urn:microsoft.com/office/officeart/2005/8/layout/default"/>
    <dgm:cxn modelId="{5200C7A5-E77D-4228-A398-92713C492AB5}" type="presParOf" srcId="{B69778B1-8B92-4A72-BE74-8D6E8B87829B}" destId="{70FB4035-90D0-448A-A565-9DC11F5241AB}" srcOrd="2" destOrd="0" presId="urn:microsoft.com/office/officeart/2005/8/layout/default"/>
    <dgm:cxn modelId="{0B4F4364-D0F3-4685-8403-22E313C6250E}" type="presParOf" srcId="{B69778B1-8B92-4A72-BE74-8D6E8B87829B}" destId="{0E31F173-CC68-445F-8FF8-0015AFAC39B2}" srcOrd="3" destOrd="0" presId="urn:microsoft.com/office/officeart/2005/8/layout/default"/>
    <dgm:cxn modelId="{1EDC85FD-77DE-420E-99D6-15C81B36380A}" type="presParOf" srcId="{B69778B1-8B92-4A72-BE74-8D6E8B87829B}" destId="{043FC765-5712-4006-85BC-B926E20EAA7C}" srcOrd="4" destOrd="0" presId="urn:microsoft.com/office/officeart/2005/8/layout/default"/>
    <dgm:cxn modelId="{63C7D93C-DFE4-4344-BC01-800A00CEF2D3}" type="presParOf" srcId="{B69778B1-8B92-4A72-BE74-8D6E8B87829B}" destId="{4D85E6E5-9B20-48F0-8EB8-0AE3086356D2}" srcOrd="5" destOrd="0" presId="urn:microsoft.com/office/officeart/2005/8/layout/default"/>
    <dgm:cxn modelId="{6A770E83-DFD3-4473-8FB7-D6912C530B38}" type="presParOf" srcId="{B69778B1-8B92-4A72-BE74-8D6E8B87829B}" destId="{1276C89A-D166-44D1-9F06-3134644DA2A1}" srcOrd="6" destOrd="0" presId="urn:microsoft.com/office/officeart/2005/8/layout/default"/>
    <dgm:cxn modelId="{CDD71C85-F8F3-4688-8B98-E218180E7339}" type="presParOf" srcId="{B69778B1-8B92-4A72-BE74-8D6E8B87829B}" destId="{14796439-7B70-4A99-81DD-2CE1CD41D714}" srcOrd="7" destOrd="0" presId="urn:microsoft.com/office/officeart/2005/8/layout/default"/>
    <dgm:cxn modelId="{65DE91BE-65DC-4E1D-9086-6D1DED711D0A}" type="presParOf" srcId="{B69778B1-8B92-4A72-BE74-8D6E8B87829B}" destId="{81AE9C9F-2D43-4C17-A58D-0ED14F303C7B}" srcOrd="8" destOrd="0" presId="urn:microsoft.com/office/officeart/2005/8/layout/default"/>
    <dgm:cxn modelId="{D0EFF5F1-A004-414B-86A5-1DB17546C56D}" type="presParOf" srcId="{B69778B1-8B92-4A72-BE74-8D6E8B87829B}" destId="{B132E2F9-7525-4F55-AA47-D3A5BE9216D0}" srcOrd="9" destOrd="0" presId="urn:microsoft.com/office/officeart/2005/8/layout/default"/>
    <dgm:cxn modelId="{9A68CF7C-10F7-44AB-ABD2-2DB167A4ADD4}" type="presParOf" srcId="{B69778B1-8B92-4A72-BE74-8D6E8B87829B}" destId="{F7F9A4A6-B32E-495E-9330-BE3AFA12A83D}" srcOrd="10" destOrd="0" presId="urn:microsoft.com/office/officeart/2005/8/layout/default"/>
    <dgm:cxn modelId="{2BA5CDAB-FE24-41E5-87AC-FD47B9C154C2}" type="presParOf" srcId="{B69778B1-8B92-4A72-BE74-8D6E8B87829B}" destId="{FA186DD2-493C-453B-8226-392F2DE5CDA3}" srcOrd="11" destOrd="0" presId="urn:microsoft.com/office/officeart/2005/8/layout/default"/>
    <dgm:cxn modelId="{C63191CE-B829-4113-9072-F12A8E538621}" type="presParOf" srcId="{B69778B1-8B92-4A72-BE74-8D6E8B87829B}" destId="{8E21CF59-D9DD-4B80-A204-E2C8220D2685}" srcOrd="12" destOrd="0" presId="urn:microsoft.com/office/officeart/2005/8/layout/default"/>
    <dgm:cxn modelId="{A282386A-2B44-448A-BF20-D53F686A8895}" type="presParOf" srcId="{B69778B1-8B92-4A72-BE74-8D6E8B87829B}" destId="{5E4E1CF5-F81C-4712-9A25-97C675253DF5}" srcOrd="13" destOrd="0" presId="urn:microsoft.com/office/officeart/2005/8/layout/default"/>
    <dgm:cxn modelId="{001A20E2-2CB9-4ACE-8303-1943073518F8}" type="presParOf" srcId="{B69778B1-8B92-4A72-BE74-8D6E8B87829B}" destId="{2F274F58-96ED-4FCE-9352-26048C78BE38}" srcOrd="14" destOrd="0" presId="urn:microsoft.com/office/officeart/2005/8/layout/default"/>
    <dgm:cxn modelId="{1F16B489-3ED7-4A98-B087-F3957153517C}" type="presParOf" srcId="{B69778B1-8B92-4A72-BE74-8D6E8B87829B}" destId="{160A77B3-3F80-45CE-ACD9-4C49B72676CD}" srcOrd="15" destOrd="0" presId="urn:microsoft.com/office/officeart/2005/8/layout/default"/>
    <dgm:cxn modelId="{EC9C4221-0AFA-44B1-9A60-F0FFFBB2F234}" type="presParOf" srcId="{B69778B1-8B92-4A72-BE74-8D6E8B87829B}" destId="{F05A2A0F-8C1C-422A-B719-C4DA84D4EF53}"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3B1759F-9176-4627-966F-B9ABEE0E07AC}" type="doc">
      <dgm:prSet loTypeId="urn:microsoft.com/office/officeart/2005/8/layout/hierarchy3" loCatId="hierarchy" qsTypeId="urn:microsoft.com/office/officeart/2005/8/quickstyle/simple1" qsCatId="simple" csTypeId="urn:microsoft.com/office/officeart/2005/8/colors/accent1_2" csCatId="accent1" phldr="1"/>
      <dgm:spPr/>
      <dgm:t>
        <a:bodyPr/>
        <a:lstStyle/>
        <a:p>
          <a:endParaRPr lang="en-CA"/>
        </a:p>
      </dgm:t>
    </dgm:pt>
    <dgm:pt modelId="{71E3ED2A-C9BA-4DF1-BD7C-28206B5C9B4C}">
      <dgm:prSet custT="1"/>
      <dgm:spPr>
        <a:solidFill>
          <a:srgbClr val="0070C0"/>
        </a:solidFill>
      </dgm:spPr>
      <dgm:t>
        <a:bodyPr/>
        <a:lstStyle/>
        <a:p>
          <a:pPr algn="ctr"/>
          <a:r>
            <a:rPr lang="en-CA" sz="1600" dirty="0"/>
            <a:t>Caveats </a:t>
          </a:r>
          <a:r>
            <a:rPr lang="en-CA" sz="1800" dirty="0"/>
            <a:t>of</a:t>
          </a:r>
          <a:r>
            <a:rPr lang="en-CA" sz="1600" dirty="0"/>
            <a:t> manually  setting MAXDOP</a:t>
          </a:r>
        </a:p>
      </dgm:t>
    </dgm:pt>
    <dgm:pt modelId="{5C34FD83-D8D3-434E-B36B-C460A86AECC4}" type="parTrans" cxnId="{CF8C62D5-E1E1-4DC4-8DE7-36BF4EE6E308}">
      <dgm:prSet/>
      <dgm:spPr/>
      <dgm:t>
        <a:bodyPr/>
        <a:lstStyle/>
        <a:p>
          <a:endParaRPr lang="en-CA"/>
        </a:p>
      </dgm:t>
    </dgm:pt>
    <dgm:pt modelId="{0074ADEF-6764-4CCD-B79D-2EE7D4F1972F}" type="sibTrans" cxnId="{CF8C62D5-E1E1-4DC4-8DE7-36BF4EE6E308}">
      <dgm:prSet/>
      <dgm:spPr/>
      <dgm:t>
        <a:bodyPr/>
        <a:lstStyle/>
        <a:p>
          <a:endParaRPr lang="en-CA"/>
        </a:p>
      </dgm:t>
    </dgm:pt>
    <dgm:pt modelId="{5AE96FCE-D1C8-4B41-9D76-C2279083E5EB}">
      <dgm:prSet custT="1"/>
      <dgm:spPr>
        <a:ln>
          <a:solidFill>
            <a:srgbClr val="0070C0"/>
          </a:solidFill>
        </a:ln>
      </dgm:spPr>
      <dgm:t>
        <a:bodyPr/>
        <a:lstStyle/>
        <a:p>
          <a:pPr algn="l"/>
          <a:r>
            <a:rPr lang="en-CA" sz="1200" b="0" dirty="0"/>
            <a:t>Set it too high, you can run into CPU issues (e.g., Thread starvation)</a:t>
          </a:r>
        </a:p>
      </dgm:t>
    </dgm:pt>
    <dgm:pt modelId="{820C726D-50BE-4A9A-9E7A-E30425A64E4F}" type="parTrans" cxnId="{C1CCE2C2-B5DC-495B-8EF6-59E3A1995E93}">
      <dgm:prSet/>
      <dgm:spPr>
        <a:ln>
          <a:solidFill>
            <a:srgbClr val="0070C0"/>
          </a:solidFill>
        </a:ln>
      </dgm:spPr>
      <dgm:t>
        <a:bodyPr/>
        <a:lstStyle/>
        <a:p>
          <a:endParaRPr lang="en-CA"/>
        </a:p>
      </dgm:t>
    </dgm:pt>
    <dgm:pt modelId="{8AC944B4-C81A-4AC3-8C3E-C3E2F51020CF}" type="sibTrans" cxnId="{C1CCE2C2-B5DC-495B-8EF6-59E3A1995E93}">
      <dgm:prSet/>
      <dgm:spPr/>
      <dgm:t>
        <a:bodyPr/>
        <a:lstStyle/>
        <a:p>
          <a:endParaRPr lang="en-CA"/>
        </a:p>
      </dgm:t>
    </dgm:pt>
    <dgm:pt modelId="{1B820A00-E365-46CF-A25C-C9778F865326}">
      <dgm:prSet custT="1"/>
      <dgm:spPr>
        <a:ln>
          <a:solidFill>
            <a:srgbClr val="0070C0"/>
          </a:solidFill>
        </a:ln>
      </dgm:spPr>
      <dgm:t>
        <a:bodyPr/>
        <a:lstStyle/>
        <a:p>
          <a:pPr algn="l"/>
          <a:r>
            <a:rPr lang="en-CA" sz="1200" b="0" dirty="0"/>
            <a:t>Set it too low, you can miss out on performance benefits of parallelism</a:t>
          </a:r>
        </a:p>
      </dgm:t>
    </dgm:pt>
    <dgm:pt modelId="{9C44E04C-F137-4255-8A86-BE4C4E4C8601}" type="parTrans" cxnId="{352F58CC-EE45-4AFD-AF73-04FE838E447D}">
      <dgm:prSet/>
      <dgm:spPr>
        <a:ln>
          <a:solidFill>
            <a:srgbClr val="0070C0"/>
          </a:solidFill>
        </a:ln>
      </dgm:spPr>
      <dgm:t>
        <a:bodyPr/>
        <a:lstStyle/>
        <a:p>
          <a:endParaRPr lang="en-CA"/>
        </a:p>
      </dgm:t>
    </dgm:pt>
    <dgm:pt modelId="{27B3854C-D588-4D70-9CED-1F6D4020F834}" type="sibTrans" cxnId="{352F58CC-EE45-4AFD-AF73-04FE838E447D}">
      <dgm:prSet/>
      <dgm:spPr/>
      <dgm:t>
        <a:bodyPr/>
        <a:lstStyle/>
        <a:p>
          <a:endParaRPr lang="en-CA"/>
        </a:p>
      </dgm:t>
    </dgm:pt>
    <dgm:pt modelId="{BCCA5984-C688-4909-AC81-1C25ECA57238}">
      <dgm:prSet custT="1"/>
      <dgm:spPr>
        <a:ln>
          <a:solidFill>
            <a:srgbClr val="0070C0"/>
          </a:solidFill>
        </a:ln>
      </dgm:spPr>
      <dgm:t>
        <a:bodyPr/>
        <a:lstStyle/>
        <a:p>
          <a:pPr algn="l"/>
          <a:r>
            <a:rPr lang="en-CA" sz="1200" b="0" dirty="0"/>
            <a:t>Reactive – would only be changed when there is a problem</a:t>
          </a:r>
        </a:p>
      </dgm:t>
    </dgm:pt>
    <dgm:pt modelId="{6B3ACFAC-C14F-4D8E-9E1E-02D5AC6736DD}" type="parTrans" cxnId="{9C1F0D40-6586-4F0A-9CDE-75DEEA09533C}">
      <dgm:prSet/>
      <dgm:spPr>
        <a:ln>
          <a:solidFill>
            <a:srgbClr val="0070C0"/>
          </a:solidFill>
        </a:ln>
      </dgm:spPr>
      <dgm:t>
        <a:bodyPr/>
        <a:lstStyle/>
        <a:p>
          <a:endParaRPr lang="en-CA"/>
        </a:p>
      </dgm:t>
    </dgm:pt>
    <dgm:pt modelId="{46D10010-1090-4E41-9F49-E80F748A250F}" type="sibTrans" cxnId="{9C1F0D40-6586-4F0A-9CDE-75DEEA09533C}">
      <dgm:prSet/>
      <dgm:spPr/>
      <dgm:t>
        <a:bodyPr/>
        <a:lstStyle/>
        <a:p>
          <a:endParaRPr lang="en-CA"/>
        </a:p>
      </dgm:t>
    </dgm:pt>
    <dgm:pt modelId="{189B950B-E321-4838-894F-2F4A8E0E28F9}">
      <dgm:prSet custT="1"/>
      <dgm:spPr>
        <a:ln>
          <a:solidFill>
            <a:srgbClr val="0070C0"/>
          </a:solidFill>
        </a:ln>
      </dgm:spPr>
      <dgm:t>
        <a:bodyPr/>
        <a:lstStyle/>
        <a:p>
          <a:pPr algn="l"/>
          <a:r>
            <a:rPr lang="en-CA" sz="1200" b="0" dirty="0"/>
            <a:t>Determining optimal DOP for each query in the workload can be time-consuming and arduous; requires code-change</a:t>
          </a:r>
        </a:p>
      </dgm:t>
    </dgm:pt>
    <dgm:pt modelId="{973ED20A-C916-4D41-9FF4-512F32549D3C}" type="parTrans" cxnId="{24941D79-0F65-492A-A8D0-00F410B7B07C}">
      <dgm:prSet/>
      <dgm:spPr>
        <a:ln>
          <a:solidFill>
            <a:srgbClr val="0070C0"/>
          </a:solidFill>
        </a:ln>
      </dgm:spPr>
      <dgm:t>
        <a:bodyPr/>
        <a:lstStyle/>
        <a:p>
          <a:endParaRPr lang="en-CA"/>
        </a:p>
      </dgm:t>
    </dgm:pt>
    <dgm:pt modelId="{516073DA-1DAD-4CD7-B9DD-EF94B99D4718}" type="sibTrans" cxnId="{24941D79-0F65-492A-A8D0-00F410B7B07C}">
      <dgm:prSet/>
      <dgm:spPr/>
      <dgm:t>
        <a:bodyPr/>
        <a:lstStyle/>
        <a:p>
          <a:endParaRPr lang="en-CA"/>
        </a:p>
      </dgm:t>
    </dgm:pt>
    <dgm:pt modelId="{7BE2783B-B1DF-43E3-A140-9CED192FEEF3}" type="pres">
      <dgm:prSet presAssocID="{A3B1759F-9176-4627-966F-B9ABEE0E07AC}" presName="diagram" presStyleCnt="0">
        <dgm:presLayoutVars>
          <dgm:chPref val="1"/>
          <dgm:dir/>
          <dgm:animOne val="branch"/>
          <dgm:animLvl val="lvl"/>
          <dgm:resizeHandles/>
        </dgm:presLayoutVars>
      </dgm:prSet>
      <dgm:spPr/>
    </dgm:pt>
    <dgm:pt modelId="{5FA37900-B828-4D47-A647-C2604EDA3AF4}" type="pres">
      <dgm:prSet presAssocID="{71E3ED2A-C9BA-4DF1-BD7C-28206B5C9B4C}" presName="root" presStyleCnt="0"/>
      <dgm:spPr/>
    </dgm:pt>
    <dgm:pt modelId="{5A7B3769-F42D-461C-83D3-E2C697E08355}" type="pres">
      <dgm:prSet presAssocID="{71E3ED2A-C9BA-4DF1-BD7C-28206B5C9B4C}" presName="rootComposite" presStyleCnt="0"/>
      <dgm:spPr/>
    </dgm:pt>
    <dgm:pt modelId="{4857B9D9-1501-4633-9C35-DF1ADB589A97}" type="pres">
      <dgm:prSet presAssocID="{71E3ED2A-C9BA-4DF1-BD7C-28206B5C9B4C}" presName="rootText" presStyleLbl="node1" presStyleIdx="0" presStyleCnt="1" custScaleX="254232" custLinFactNeighborY="2500"/>
      <dgm:spPr/>
    </dgm:pt>
    <dgm:pt modelId="{9B25BD7A-C855-4A3E-BC10-49BB6A3EEEFC}" type="pres">
      <dgm:prSet presAssocID="{71E3ED2A-C9BA-4DF1-BD7C-28206B5C9B4C}" presName="rootConnector" presStyleLbl="node1" presStyleIdx="0" presStyleCnt="1"/>
      <dgm:spPr/>
    </dgm:pt>
    <dgm:pt modelId="{3BA3004C-2EF4-4C96-99EE-8758DEE99105}" type="pres">
      <dgm:prSet presAssocID="{71E3ED2A-C9BA-4DF1-BD7C-28206B5C9B4C}" presName="childShape" presStyleCnt="0"/>
      <dgm:spPr/>
    </dgm:pt>
    <dgm:pt modelId="{807D7F71-6FA9-4191-B19C-D095DD22834E}" type="pres">
      <dgm:prSet presAssocID="{820C726D-50BE-4A9A-9E7A-E30425A64E4F}" presName="Name13" presStyleLbl="parChTrans1D2" presStyleIdx="0" presStyleCnt="4"/>
      <dgm:spPr/>
    </dgm:pt>
    <dgm:pt modelId="{E08068A6-3346-4A02-A5EB-9A030BF4AFE4}" type="pres">
      <dgm:prSet presAssocID="{5AE96FCE-D1C8-4B41-9D76-C2279083E5EB}" presName="childText" presStyleLbl="bgAcc1" presStyleIdx="0" presStyleCnt="4" custScaleX="243805">
        <dgm:presLayoutVars>
          <dgm:bulletEnabled val="1"/>
        </dgm:presLayoutVars>
      </dgm:prSet>
      <dgm:spPr/>
    </dgm:pt>
    <dgm:pt modelId="{1A8C9C1A-D82F-4C3C-82AA-28A35E346404}" type="pres">
      <dgm:prSet presAssocID="{9C44E04C-F137-4255-8A86-BE4C4E4C8601}" presName="Name13" presStyleLbl="parChTrans1D2" presStyleIdx="1" presStyleCnt="4"/>
      <dgm:spPr/>
    </dgm:pt>
    <dgm:pt modelId="{AC3C8A14-1A26-404B-8C6B-433983E47BAA}" type="pres">
      <dgm:prSet presAssocID="{1B820A00-E365-46CF-A25C-C9778F865326}" presName="childText" presStyleLbl="bgAcc1" presStyleIdx="1" presStyleCnt="4" custScaleX="243806">
        <dgm:presLayoutVars>
          <dgm:bulletEnabled val="1"/>
        </dgm:presLayoutVars>
      </dgm:prSet>
      <dgm:spPr/>
    </dgm:pt>
    <dgm:pt modelId="{7F44C466-02AA-4139-B733-9EC91F9C3104}" type="pres">
      <dgm:prSet presAssocID="{6B3ACFAC-C14F-4D8E-9E1E-02D5AC6736DD}" presName="Name13" presStyleLbl="parChTrans1D2" presStyleIdx="2" presStyleCnt="4"/>
      <dgm:spPr/>
    </dgm:pt>
    <dgm:pt modelId="{42125C07-2499-45A4-9E86-62B5885ABD52}" type="pres">
      <dgm:prSet presAssocID="{BCCA5984-C688-4909-AC81-1C25ECA57238}" presName="childText" presStyleLbl="bgAcc1" presStyleIdx="2" presStyleCnt="4" custScaleX="245480">
        <dgm:presLayoutVars>
          <dgm:bulletEnabled val="1"/>
        </dgm:presLayoutVars>
      </dgm:prSet>
      <dgm:spPr/>
    </dgm:pt>
    <dgm:pt modelId="{E6F16616-BD05-4F41-8811-84EED207C63C}" type="pres">
      <dgm:prSet presAssocID="{973ED20A-C916-4D41-9FF4-512F32549D3C}" presName="Name13" presStyleLbl="parChTrans1D2" presStyleIdx="3" presStyleCnt="4"/>
      <dgm:spPr/>
    </dgm:pt>
    <dgm:pt modelId="{C9C639ED-C577-410F-B9E4-654A7350B0BF}" type="pres">
      <dgm:prSet presAssocID="{189B950B-E321-4838-894F-2F4A8E0E28F9}" presName="childText" presStyleLbl="bgAcc1" presStyleIdx="3" presStyleCnt="4" custScaleX="245480" custScaleY="132785">
        <dgm:presLayoutVars>
          <dgm:bulletEnabled val="1"/>
        </dgm:presLayoutVars>
      </dgm:prSet>
      <dgm:spPr/>
    </dgm:pt>
  </dgm:ptLst>
  <dgm:cxnLst>
    <dgm:cxn modelId="{7303ED00-1065-40A5-9F6C-CA2FB47A70D9}" type="presOf" srcId="{1B820A00-E365-46CF-A25C-C9778F865326}" destId="{AC3C8A14-1A26-404B-8C6B-433983E47BAA}" srcOrd="0" destOrd="0" presId="urn:microsoft.com/office/officeart/2005/8/layout/hierarchy3"/>
    <dgm:cxn modelId="{AE552723-08B1-4436-9E34-ECDB205CAFB2}" type="presOf" srcId="{6B3ACFAC-C14F-4D8E-9E1E-02D5AC6736DD}" destId="{7F44C466-02AA-4139-B733-9EC91F9C3104}" srcOrd="0" destOrd="0" presId="urn:microsoft.com/office/officeart/2005/8/layout/hierarchy3"/>
    <dgm:cxn modelId="{9DEBF729-A22D-4C46-B9C5-569845EAAC19}" type="presOf" srcId="{A3B1759F-9176-4627-966F-B9ABEE0E07AC}" destId="{7BE2783B-B1DF-43E3-A140-9CED192FEEF3}" srcOrd="0" destOrd="0" presId="urn:microsoft.com/office/officeart/2005/8/layout/hierarchy3"/>
    <dgm:cxn modelId="{2197E933-4CD0-47AB-9CCB-799E0AA27264}" type="presOf" srcId="{71E3ED2A-C9BA-4DF1-BD7C-28206B5C9B4C}" destId="{4857B9D9-1501-4633-9C35-DF1ADB589A97}" srcOrd="0" destOrd="0" presId="urn:microsoft.com/office/officeart/2005/8/layout/hierarchy3"/>
    <dgm:cxn modelId="{9C1F0D40-6586-4F0A-9CDE-75DEEA09533C}" srcId="{71E3ED2A-C9BA-4DF1-BD7C-28206B5C9B4C}" destId="{BCCA5984-C688-4909-AC81-1C25ECA57238}" srcOrd="2" destOrd="0" parTransId="{6B3ACFAC-C14F-4D8E-9E1E-02D5AC6736DD}" sibTransId="{46D10010-1090-4E41-9F49-E80F748A250F}"/>
    <dgm:cxn modelId="{904E9D41-DD6F-4C28-A213-E165C2D27870}" type="presOf" srcId="{5AE96FCE-D1C8-4B41-9D76-C2279083E5EB}" destId="{E08068A6-3346-4A02-A5EB-9A030BF4AFE4}" srcOrd="0" destOrd="0" presId="urn:microsoft.com/office/officeart/2005/8/layout/hierarchy3"/>
    <dgm:cxn modelId="{85F6C964-49B7-4AA1-8F10-D044495D8764}" type="presOf" srcId="{189B950B-E321-4838-894F-2F4A8E0E28F9}" destId="{C9C639ED-C577-410F-B9E4-654A7350B0BF}" srcOrd="0" destOrd="0" presId="urn:microsoft.com/office/officeart/2005/8/layout/hierarchy3"/>
    <dgm:cxn modelId="{8FDC6A47-C6EC-44B9-9D4D-4C2D5B5E8836}" type="presOf" srcId="{71E3ED2A-C9BA-4DF1-BD7C-28206B5C9B4C}" destId="{9B25BD7A-C855-4A3E-BC10-49BB6A3EEEFC}" srcOrd="1" destOrd="0" presId="urn:microsoft.com/office/officeart/2005/8/layout/hierarchy3"/>
    <dgm:cxn modelId="{475C404D-611B-44BB-A26B-63FF2CD34AA3}" type="presOf" srcId="{BCCA5984-C688-4909-AC81-1C25ECA57238}" destId="{42125C07-2499-45A4-9E86-62B5885ABD52}" srcOrd="0" destOrd="0" presId="urn:microsoft.com/office/officeart/2005/8/layout/hierarchy3"/>
    <dgm:cxn modelId="{24941D79-0F65-492A-A8D0-00F410B7B07C}" srcId="{71E3ED2A-C9BA-4DF1-BD7C-28206B5C9B4C}" destId="{189B950B-E321-4838-894F-2F4A8E0E28F9}" srcOrd="3" destOrd="0" parTransId="{973ED20A-C916-4D41-9FF4-512F32549D3C}" sibTransId="{516073DA-1DAD-4CD7-B9DD-EF94B99D4718}"/>
    <dgm:cxn modelId="{C1CCE2C2-B5DC-495B-8EF6-59E3A1995E93}" srcId="{71E3ED2A-C9BA-4DF1-BD7C-28206B5C9B4C}" destId="{5AE96FCE-D1C8-4B41-9D76-C2279083E5EB}" srcOrd="0" destOrd="0" parTransId="{820C726D-50BE-4A9A-9E7A-E30425A64E4F}" sibTransId="{8AC944B4-C81A-4AC3-8C3E-C3E2F51020CF}"/>
    <dgm:cxn modelId="{D8A878CA-36B4-4545-A8B7-7E430EA57476}" type="presOf" srcId="{9C44E04C-F137-4255-8A86-BE4C4E4C8601}" destId="{1A8C9C1A-D82F-4C3C-82AA-28A35E346404}" srcOrd="0" destOrd="0" presId="urn:microsoft.com/office/officeart/2005/8/layout/hierarchy3"/>
    <dgm:cxn modelId="{352F58CC-EE45-4AFD-AF73-04FE838E447D}" srcId="{71E3ED2A-C9BA-4DF1-BD7C-28206B5C9B4C}" destId="{1B820A00-E365-46CF-A25C-C9778F865326}" srcOrd="1" destOrd="0" parTransId="{9C44E04C-F137-4255-8A86-BE4C4E4C8601}" sibTransId="{27B3854C-D588-4D70-9CED-1F6D4020F834}"/>
    <dgm:cxn modelId="{CF8C62D5-E1E1-4DC4-8DE7-36BF4EE6E308}" srcId="{A3B1759F-9176-4627-966F-B9ABEE0E07AC}" destId="{71E3ED2A-C9BA-4DF1-BD7C-28206B5C9B4C}" srcOrd="0" destOrd="0" parTransId="{5C34FD83-D8D3-434E-B36B-C460A86AECC4}" sibTransId="{0074ADEF-6764-4CCD-B79D-2EE7D4F1972F}"/>
    <dgm:cxn modelId="{8F0E5CEF-C6FC-4D88-B07A-CE898CBEFC32}" type="presOf" srcId="{973ED20A-C916-4D41-9FF4-512F32549D3C}" destId="{E6F16616-BD05-4F41-8811-84EED207C63C}" srcOrd="0" destOrd="0" presId="urn:microsoft.com/office/officeart/2005/8/layout/hierarchy3"/>
    <dgm:cxn modelId="{79E9F8F6-86C6-4AC1-88D7-33254C219138}" type="presOf" srcId="{820C726D-50BE-4A9A-9E7A-E30425A64E4F}" destId="{807D7F71-6FA9-4191-B19C-D095DD22834E}" srcOrd="0" destOrd="0" presId="urn:microsoft.com/office/officeart/2005/8/layout/hierarchy3"/>
    <dgm:cxn modelId="{EDA2B9F9-AFC1-4535-B396-B610CB338948}" type="presParOf" srcId="{7BE2783B-B1DF-43E3-A140-9CED192FEEF3}" destId="{5FA37900-B828-4D47-A647-C2604EDA3AF4}" srcOrd="0" destOrd="0" presId="urn:microsoft.com/office/officeart/2005/8/layout/hierarchy3"/>
    <dgm:cxn modelId="{1D6610A7-1654-4AC3-90B6-D134A9BA588B}" type="presParOf" srcId="{5FA37900-B828-4D47-A647-C2604EDA3AF4}" destId="{5A7B3769-F42D-461C-83D3-E2C697E08355}" srcOrd="0" destOrd="0" presId="urn:microsoft.com/office/officeart/2005/8/layout/hierarchy3"/>
    <dgm:cxn modelId="{A2A7E596-7777-49E7-861D-D6052FA43CE2}" type="presParOf" srcId="{5A7B3769-F42D-461C-83D3-E2C697E08355}" destId="{4857B9D9-1501-4633-9C35-DF1ADB589A97}" srcOrd="0" destOrd="0" presId="urn:microsoft.com/office/officeart/2005/8/layout/hierarchy3"/>
    <dgm:cxn modelId="{82D8B730-06E3-44AD-821F-4D33554F3428}" type="presParOf" srcId="{5A7B3769-F42D-461C-83D3-E2C697E08355}" destId="{9B25BD7A-C855-4A3E-BC10-49BB6A3EEEFC}" srcOrd="1" destOrd="0" presId="urn:microsoft.com/office/officeart/2005/8/layout/hierarchy3"/>
    <dgm:cxn modelId="{D0C29F1F-18F4-403C-B387-D85A012FD58A}" type="presParOf" srcId="{5FA37900-B828-4D47-A647-C2604EDA3AF4}" destId="{3BA3004C-2EF4-4C96-99EE-8758DEE99105}" srcOrd="1" destOrd="0" presId="urn:microsoft.com/office/officeart/2005/8/layout/hierarchy3"/>
    <dgm:cxn modelId="{32F910F2-19E9-4B9F-98B5-718812E831E5}" type="presParOf" srcId="{3BA3004C-2EF4-4C96-99EE-8758DEE99105}" destId="{807D7F71-6FA9-4191-B19C-D095DD22834E}" srcOrd="0" destOrd="0" presId="urn:microsoft.com/office/officeart/2005/8/layout/hierarchy3"/>
    <dgm:cxn modelId="{D558B23F-FCCD-42F7-8A7A-1E568B8DC4E1}" type="presParOf" srcId="{3BA3004C-2EF4-4C96-99EE-8758DEE99105}" destId="{E08068A6-3346-4A02-A5EB-9A030BF4AFE4}" srcOrd="1" destOrd="0" presId="urn:microsoft.com/office/officeart/2005/8/layout/hierarchy3"/>
    <dgm:cxn modelId="{01E105D0-2AF0-48D7-A409-19BAB67E8418}" type="presParOf" srcId="{3BA3004C-2EF4-4C96-99EE-8758DEE99105}" destId="{1A8C9C1A-D82F-4C3C-82AA-28A35E346404}" srcOrd="2" destOrd="0" presId="urn:microsoft.com/office/officeart/2005/8/layout/hierarchy3"/>
    <dgm:cxn modelId="{F8EE4EB3-840A-44E6-B79D-8CE227086A3D}" type="presParOf" srcId="{3BA3004C-2EF4-4C96-99EE-8758DEE99105}" destId="{AC3C8A14-1A26-404B-8C6B-433983E47BAA}" srcOrd="3" destOrd="0" presId="urn:microsoft.com/office/officeart/2005/8/layout/hierarchy3"/>
    <dgm:cxn modelId="{8D256BBC-2C30-4A8A-8F1A-892CD53F5725}" type="presParOf" srcId="{3BA3004C-2EF4-4C96-99EE-8758DEE99105}" destId="{7F44C466-02AA-4139-B733-9EC91F9C3104}" srcOrd="4" destOrd="0" presId="urn:microsoft.com/office/officeart/2005/8/layout/hierarchy3"/>
    <dgm:cxn modelId="{6EA91DA3-D4A8-43FD-B12B-6A5CBECB79F9}" type="presParOf" srcId="{3BA3004C-2EF4-4C96-99EE-8758DEE99105}" destId="{42125C07-2499-45A4-9E86-62B5885ABD52}" srcOrd="5" destOrd="0" presId="urn:microsoft.com/office/officeart/2005/8/layout/hierarchy3"/>
    <dgm:cxn modelId="{F2761790-A4B2-4863-AA78-7601EE612E17}" type="presParOf" srcId="{3BA3004C-2EF4-4C96-99EE-8758DEE99105}" destId="{E6F16616-BD05-4F41-8811-84EED207C63C}" srcOrd="6" destOrd="0" presId="urn:microsoft.com/office/officeart/2005/8/layout/hierarchy3"/>
    <dgm:cxn modelId="{24837822-9966-47D9-9DAE-C0FD35325AFF}" type="presParOf" srcId="{3BA3004C-2EF4-4C96-99EE-8758DEE99105}" destId="{C9C639ED-C577-410F-B9E4-654A7350B0BF}" srcOrd="7"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F5615C8-3F34-47FF-90A8-EEF7BCC676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BA3F8F-0A89-4087-B53F-0B82BAAB9451}">
      <dgm:prSet/>
      <dgm:spPr>
        <a:solidFill>
          <a:srgbClr val="0070C0"/>
        </a:solidFill>
      </dgm:spPr>
      <dgm:t>
        <a:bodyPr/>
        <a:lstStyle/>
        <a:p>
          <a:r>
            <a:rPr lang="en-CA"/>
            <a:t>Query has been captured by QDS</a:t>
          </a:r>
          <a:endParaRPr lang="en-US"/>
        </a:p>
      </dgm:t>
    </dgm:pt>
    <dgm:pt modelId="{F26FADE4-24D8-4AC4-8CDD-02D60231E4F9}" type="parTrans" cxnId="{06B4D3CB-5900-4879-9D8D-2DD91C53C825}">
      <dgm:prSet/>
      <dgm:spPr/>
      <dgm:t>
        <a:bodyPr/>
        <a:lstStyle/>
        <a:p>
          <a:endParaRPr lang="en-US"/>
        </a:p>
      </dgm:t>
    </dgm:pt>
    <dgm:pt modelId="{32FB43B7-1077-4CF5-9FF4-1EF4ED6B7CD0}" type="sibTrans" cxnId="{06B4D3CB-5900-4879-9D8D-2DD91C53C825}">
      <dgm:prSet/>
      <dgm:spPr/>
      <dgm:t>
        <a:bodyPr/>
        <a:lstStyle/>
        <a:p>
          <a:endParaRPr lang="en-US"/>
        </a:p>
      </dgm:t>
    </dgm:pt>
    <dgm:pt modelId="{F7B24F26-3EC8-46E3-94D8-1759CA30C7C0}">
      <dgm:prSet/>
      <dgm:spPr>
        <a:solidFill>
          <a:srgbClr val="0070C0"/>
        </a:solidFill>
      </dgm:spPr>
      <dgm:t>
        <a:bodyPr/>
        <a:lstStyle/>
        <a:p>
          <a:r>
            <a:rPr lang="en-CA"/>
            <a:t>Must be a successful execution</a:t>
          </a:r>
          <a:endParaRPr lang="en-US"/>
        </a:p>
      </dgm:t>
    </dgm:pt>
    <dgm:pt modelId="{DEF9EFA3-F5CA-48EA-BC4B-54DA4C3950F3}" type="parTrans" cxnId="{26F7C819-0C67-4822-8584-3F3292E6D56D}">
      <dgm:prSet/>
      <dgm:spPr/>
      <dgm:t>
        <a:bodyPr/>
        <a:lstStyle/>
        <a:p>
          <a:endParaRPr lang="en-US"/>
        </a:p>
      </dgm:t>
    </dgm:pt>
    <dgm:pt modelId="{464ACC81-C230-4212-8394-F3894C692E69}" type="sibTrans" cxnId="{26F7C819-0C67-4822-8584-3F3292E6D56D}">
      <dgm:prSet/>
      <dgm:spPr/>
      <dgm:t>
        <a:bodyPr/>
        <a:lstStyle/>
        <a:p>
          <a:endParaRPr lang="en-US"/>
        </a:p>
      </dgm:t>
    </dgm:pt>
    <dgm:pt modelId="{CED8278B-B436-46B0-B842-92B76ECA1632}">
      <dgm:prSet/>
      <dgm:spPr>
        <a:solidFill>
          <a:srgbClr val="0070C0"/>
        </a:solidFill>
      </dgm:spPr>
      <dgm:t>
        <a:bodyPr/>
        <a:lstStyle/>
        <a:p>
          <a:r>
            <a:rPr lang="en-CA"/>
            <a:t>Not a system query</a:t>
          </a:r>
          <a:endParaRPr lang="en-US"/>
        </a:p>
      </dgm:t>
    </dgm:pt>
    <dgm:pt modelId="{803AE9D1-3E56-456D-94F8-C002DF14441B}" type="parTrans" cxnId="{255571A6-8705-4CA5-924C-66E625E16D52}">
      <dgm:prSet/>
      <dgm:spPr/>
      <dgm:t>
        <a:bodyPr/>
        <a:lstStyle/>
        <a:p>
          <a:endParaRPr lang="en-US"/>
        </a:p>
      </dgm:t>
    </dgm:pt>
    <dgm:pt modelId="{B1A7732F-3A42-4088-84AF-AEBD8190B2C2}" type="sibTrans" cxnId="{255571A6-8705-4CA5-924C-66E625E16D52}">
      <dgm:prSet/>
      <dgm:spPr/>
      <dgm:t>
        <a:bodyPr/>
        <a:lstStyle/>
        <a:p>
          <a:endParaRPr lang="en-US"/>
        </a:p>
      </dgm:t>
    </dgm:pt>
    <dgm:pt modelId="{FDC610A1-E4DD-422A-90FB-F4EA5B624F69}">
      <dgm:prSet/>
      <dgm:spPr>
        <a:solidFill>
          <a:srgbClr val="0070C0"/>
        </a:solidFill>
      </dgm:spPr>
      <dgm:t>
        <a:bodyPr/>
        <a:lstStyle/>
        <a:p>
          <a:r>
            <a:rPr lang="en-CA"/>
            <a:t>Only SELECT statements</a:t>
          </a:r>
          <a:endParaRPr lang="en-US"/>
        </a:p>
      </dgm:t>
    </dgm:pt>
    <dgm:pt modelId="{2F2A6E55-73E9-4CAE-B5EA-4D366A64D4FD}" type="parTrans" cxnId="{480471DD-94E5-4424-81B3-84B00548A24B}">
      <dgm:prSet/>
      <dgm:spPr/>
      <dgm:t>
        <a:bodyPr/>
        <a:lstStyle/>
        <a:p>
          <a:endParaRPr lang="en-US"/>
        </a:p>
      </dgm:t>
    </dgm:pt>
    <dgm:pt modelId="{9524E047-8288-45EC-BBA6-4F0E42BD64AA}" type="sibTrans" cxnId="{480471DD-94E5-4424-81B3-84B00548A24B}">
      <dgm:prSet/>
      <dgm:spPr/>
      <dgm:t>
        <a:bodyPr/>
        <a:lstStyle/>
        <a:p>
          <a:endParaRPr lang="en-US"/>
        </a:p>
      </dgm:t>
    </dgm:pt>
    <dgm:pt modelId="{3FF56F31-6245-48F5-8ACA-E8B5CC270CD4}">
      <dgm:prSet/>
      <dgm:spPr>
        <a:solidFill>
          <a:srgbClr val="0070C0"/>
        </a:solidFill>
      </dgm:spPr>
      <dgm:t>
        <a:bodyPr/>
        <a:lstStyle/>
        <a:p>
          <a:r>
            <a:rPr lang="en-CA" dirty="0"/>
            <a:t>Doesn’t have a recompile or </a:t>
          </a:r>
          <a:r>
            <a:rPr lang="en-CA" dirty="0" err="1"/>
            <a:t>disable_dop_feedback</a:t>
          </a:r>
          <a:r>
            <a:rPr lang="en-CA" dirty="0"/>
            <a:t> hint</a:t>
          </a:r>
          <a:endParaRPr lang="en-US" dirty="0"/>
        </a:p>
      </dgm:t>
    </dgm:pt>
    <dgm:pt modelId="{7891DC5E-D39B-4CAA-B4E4-27909C4DDBBA}" type="parTrans" cxnId="{56E69874-B37E-445F-832C-297E1B165F73}">
      <dgm:prSet/>
      <dgm:spPr/>
      <dgm:t>
        <a:bodyPr/>
        <a:lstStyle/>
        <a:p>
          <a:endParaRPr lang="en-US"/>
        </a:p>
      </dgm:t>
    </dgm:pt>
    <dgm:pt modelId="{DD64A857-A37F-473E-874B-134182E903A0}" type="sibTrans" cxnId="{56E69874-B37E-445F-832C-297E1B165F73}">
      <dgm:prSet/>
      <dgm:spPr/>
      <dgm:t>
        <a:bodyPr/>
        <a:lstStyle/>
        <a:p>
          <a:endParaRPr lang="en-US"/>
        </a:p>
      </dgm:t>
    </dgm:pt>
    <dgm:pt modelId="{0B1F3203-931D-4AEA-86DB-EB3ACB819BA4}">
      <dgm:prSet/>
      <dgm:spPr>
        <a:solidFill>
          <a:srgbClr val="0070C0"/>
        </a:solidFill>
      </dgm:spPr>
      <dgm:t>
        <a:bodyPr/>
        <a:lstStyle/>
        <a:p>
          <a:r>
            <a:rPr lang="en-CA"/>
            <a:t>Query DOP &gt; 2 and &lt;= 128</a:t>
          </a:r>
          <a:endParaRPr lang="en-US"/>
        </a:p>
      </dgm:t>
    </dgm:pt>
    <dgm:pt modelId="{7CC4DD07-DA4E-4C75-A3CC-134889A153B2}" type="parTrans" cxnId="{F89436C2-175F-4C6F-949A-F8A9AC18A730}">
      <dgm:prSet/>
      <dgm:spPr/>
      <dgm:t>
        <a:bodyPr/>
        <a:lstStyle/>
        <a:p>
          <a:endParaRPr lang="en-US"/>
        </a:p>
      </dgm:t>
    </dgm:pt>
    <dgm:pt modelId="{D5B29E4E-018A-4553-A84C-139A8C5F4C3C}" type="sibTrans" cxnId="{F89436C2-175F-4C6F-949A-F8A9AC18A730}">
      <dgm:prSet/>
      <dgm:spPr/>
      <dgm:t>
        <a:bodyPr/>
        <a:lstStyle/>
        <a:p>
          <a:endParaRPr lang="en-US"/>
        </a:p>
      </dgm:t>
    </dgm:pt>
    <dgm:pt modelId="{75058169-EB8E-4A8F-B30B-B66A1D05FFCE}">
      <dgm:prSet/>
      <dgm:spPr>
        <a:solidFill>
          <a:srgbClr val="0070C0"/>
        </a:solidFill>
      </dgm:spPr>
      <dgm:t>
        <a:bodyPr/>
        <a:lstStyle/>
        <a:p>
          <a:r>
            <a:rPr lang="en-CA"/>
            <a:t>“Adjusted” elapsed time &gt;= 10 secs.</a:t>
          </a:r>
          <a:endParaRPr lang="en-US"/>
        </a:p>
      </dgm:t>
    </dgm:pt>
    <dgm:pt modelId="{03A4B03B-2271-4E9A-8EF2-6AFD890FF490}" type="parTrans" cxnId="{09DB671A-31B3-4D4C-BA62-2D2506998854}">
      <dgm:prSet/>
      <dgm:spPr/>
      <dgm:t>
        <a:bodyPr/>
        <a:lstStyle/>
        <a:p>
          <a:endParaRPr lang="en-US"/>
        </a:p>
      </dgm:t>
    </dgm:pt>
    <dgm:pt modelId="{ECEEE999-E421-4804-ABA1-91D472D514FD}" type="sibTrans" cxnId="{09DB671A-31B3-4D4C-BA62-2D2506998854}">
      <dgm:prSet/>
      <dgm:spPr/>
      <dgm:t>
        <a:bodyPr/>
        <a:lstStyle/>
        <a:p>
          <a:endParaRPr lang="en-US"/>
        </a:p>
      </dgm:t>
    </dgm:pt>
    <dgm:pt modelId="{1E0E74A5-E762-4F4A-816E-78E4FE8898E7}">
      <dgm:prSet/>
      <dgm:spPr>
        <a:solidFill>
          <a:srgbClr val="0070C0"/>
        </a:solidFill>
      </dgm:spPr>
      <dgm:t>
        <a:bodyPr/>
        <a:lstStyle/>
        <a:p>
          <a:r>
            <a:rPr lang="en-CA"/>
            <a:t>Only “fresh” queries (i.e., compiled or recompiled)</a:t>
          </a:r>
          <a:endParaRPr lang="en-US"/>
        </a:p>
      </dgm:t>
    </dgm:pt>
    <dgm:pt modelId="{FD242D3A-4D3A-4C8D-9B0E-D02818417E88}" type="parTrans" cxnId="{06FA388F-EABD-4266-8B34-FB64F5EF44F5}">
      <dgm:prSet/>
      <dgm:spPr/>
      <dgm:t>
        <a:bodyPr/>
        <a:lstStyle/>
        <a:p>
          <a:endParaRPr lang="en-US"/>
        </a:p>
      </dgm:t>
    </dgm:pt>
    <dgm:pt modelId="{31312D66-0BC2-4DD0-B6EC-D0EB2FE6C6D7}" type="sibTrans" cxnId="{06FA388F-EABD-4266-8B34-FB64F5EF44F5}">
      <dgm:prSet/>
      <dgm:spPr/>
      <dgm:t>
        <a:bodyPr/>
        <a:lstStyle/>
        <a:p>
          <a:endParaRPr lang="en-US"/>
        </a:p>
      </dgm:t>
    </dgm:pt>
    <dgm:pt modelId="{FE7DA06D-B646-45F3-8532-50694784C7F1}" type="pres">
      <dgm:prSet presAssocID="{6F5615C8-3F34-47FF-90A8-EEF7BCC6763D}" presName="linear" presStyleCnt="0">
        <dgm:presLayoutVars>
          <dgm:animLvl val="lvl"/>
          <dgm:resizeHandles val="exact"/>
        </dgm:presLayoutVars>
      </dgm:prSet>
      <dgm:spPr/>
    </dgm:pt>
    <dgm:pt modelId="{03D8F651-5060-4144-B98F-05E65B57D514}" type="pres">
      <dgm:prSet presAssocID="{A1BA3F8F-0A89-4087-B53F-0B82BAAB9451}" presName="parentText" presStyleLbl="node1" presStyleIdx="0" presStyleCnt="8">
        <dgm:presLayoutVars>
          <dgm:chMax val="0"/>
          <dgm:bulletEnabled val="1"/>
        </dgm:presLayoutVars>
      </dgm:prSet>
      <dgm:spPr/>
    </dgm:pt>
    <dgm:pt modelId="{3721CC93-FF5B-460F-A0CA-4EFE68216DBA}" type="pres">
      <dgm:prSet presAssocID="{32FB43B7-1077-4CF5-9FF4-1EF4ED6B7CD0}" presName="spacer" presStyleCnt="0"/>
      <dgm:spPr/>
    </dgm:pt>
    <dgm:pt modelId="{B73DF1BB-43A5-41A8-966F-D54A8BF72FD0}" type="pres">
      <dgm:prSet presAssocID="{F7B24F26-3EC8-46E3-94D8-1759CA30C7C0}" presName="parentText" presStyleLbl="node1" presStyleIdx="1" presStyleCnt="8">
        <dgm:presLayoutVars>
          <dgm:chMax val="0"/>
          <dgm:bulletEnabled val="1"/>
        </dgm:presLayoutVars>
      </dgm:prSet>
      <dgm:spPr/>
    </dgm:pt>
    <dgm:pt modelId="{4F8C8A80-E59E-4491-96AE-A5DFB256DE47}" type="pres">
      <dgm:prSet presAssocID="{464ACC81-C230-4212-8394-F3894C692E69}" presName="spacer" presStyleCnt="0"/>
      <dgm:spPr/>
    </dgm:pt>
    <dgm:pt modelId="{75D66B14-30FE-46DB-85B1-69E9AE6446A4}" type="pres">
      <dgm:prSet presAssocID="{CED8278B-B436-46B0-B842-92B76ECA1632}" presName="parentText" presStyleLbl="node1" presStyleIdx="2" presStyleCnt="8">
        <dgm:presLayoutVars>
          <dgm:chMax val="0"/>
          <dgm:bulletEnabled val="1"/>
        </dgm:presLayoutVars>
      </dgm:prSet>
      <dgm:spPr/>
    </dgm:pt>
    <dgm:pt modelId="{5FC945C4-E339-4D91-9CB5-6875D34D6928}" type="pres">
      <dgm:prSet presAssocID="{B1A7732F-3A42-4088-84AF-AEBD8190B2C2}" presName="spacer" presStyleCnt="0"/>
      <dgm:spPr/>
    </dgm:pt>
    <dgm:pt modelId="{9D3363EC-0A1F-4B04-A75F-366C155C457C}" type="pres">
      <dgm:prSet presAssocID="{FDC610A1-E4DD-422A-90FB-F4EA5B624F69}" presName="parentText" presStyleLbl="node1" presStyleIdx="3" presStyleCnt="8">
        <dgm:presLayoutVars>
          <dgm:chMax val="0"/>
          <dgm:bulletEnabled val="1"/>
        </dgm:presLayoutVars>
      </dgm:prSet>
      <dgm:spPr/>
    </dgm:pt>
    <dgm:pt modelId="{E20AEC99-0BC4-4768-8D63-EBF728007945}" type="pres">
      <dgm:prSet presAssocID="{9524E047-8288-45EC-BBA6-4F0E42BD64AA}" presName="spacer" presStyleCnt="0"/>
      <dgm:spPr/>
    </dgm:pt>
    <dgm:pt modelId="{8F0A9860-A321-4527-9123-AFBBECFC640D}" type="pres">
      <dgm:prSet presAssocID="{3FF56F31-6245-48F5-8ACA-E8B5CC270CD4}" presName="parentText" presStyleLbl="node1" presStyleIdx="4" presStyleCnt="8">
        <dgm:presLayoutVars>
          <dgm:chMax val="0"/>
          <dgm:bulletEnabled val="1"/>
        </dgm:presLayoutVars>
      </dgm:prSet>
      <dgm:spPr/>
    </dgm:pt>
    <dgm:pt modelId="{55CDD3CD-282B-449F-BED7-E9A098837612}" type="pres">
      <dgm:prSet presAssocID="{DD64A857-A37F-473E-874B-134182E903A0}" presName="spacer" presStyleCnt="0"/>
      <dgm:spPr/>
    </dgm:pt>
    <dgm:pt modelId="{5E7AC221-938E-47A3-AC27-8984BDBCEFF4}" type="pres">
      <dgm:prSet presAssocID="{0B1F3203-931D-4AEA-86DB-EB3ACB819BA4}" presName="parentText" presStyleLbl="node1" presStyleIdx="5" presStyleCnt="8">
        <dgm:presLayoutVars>
          <dgm:chMax val="0"/>
          <dgm:bulletEnabled val="1"/>
        </dgm:presLayoutVars>
      </dgm:prSet>
      <dgm:spPr/>
    </dgm:pt>
    <dgm:pt modelId="{ED80AC14-F8AE-4B73-8448-34515A0B90AD}" type="pres">
      <dgm:prSet presAssocID="{D5B29E4E-018A-4553-A84C-139A8C5F4C3C}" presName="spacer" presStyleCnt="0"/>
      <dgm:spPr/>
    </dgm:pt>
    <dgm:pt modelId="{1F0253D8-FA75-465F-A20B-97BD7C27AEFD}" type="pres">
      <dgm:prSet presAssocID="{75058169-EB8E-4A8F-B30B-B66A1D05FFCE}" presName="parentText" presStyleLbl="node1" presStyleIdx="6" presStyleCnt="8">
        <dgm:presLayoutVars>
          <dgm:chMax val="0"/>
          <dgm:bulletEnabled val="1"/>
        </dgm:presLayoutVars>
      </dgm:prSet>
      <dgm:spPr/>
    </dgm:pt>
    <dgm:pt modelId="{1C91612F-C78F-4101-A8C4-0DB84AF7A83A}" type="pres">
      <dgm:prSet presAssocID="{ECEEE999-E421-4804-ABA1-91D472D514FD}" presName="spacer" presStyleCnt="0"/>
      <dgm:spPr/>
    </dgm:pt>
    <dgm:pt modelId="{B069CE02-4B1C-466E-8499-91689AA7EF65}" type="pres">
      <dgm:prSet presAssocID="{1E0E74A5-E762-4F4A-816E-78E4FE8898E7}" presName="parentText" presStyleLbl="node1" presStyleIdx="7" presStyleCnt="8">
        <dgm:presLayoutVars>
          <dgm:chMax val="0"/>
          <dgm:bulletEnabled val="1"/>
        </dgm:presLayoutVars>
      </dgm:prSet>
      <dgm:spPr/>
    </dgm:pt>
  </dgm:ptLst>
  <dgm:cxnLst>
    <dgm:cxn modelId="{06D17008-753B-49AE-816D-A130C3057554}" type="presOf" srcId="{CED8278B-B436-46B0-B842-92B76ECA1632}" destId="{75D66B14-30FE-46DB-85B1-69E9AE6446A4}" srcOrd="0" destOrd="0" presId="urn:microsoft.com/office/officeart/2005/8/layout/vList2"/>
    <dgm:cxn modelId="{26F7C819-0C67-4822-8584-3F3292E6D56D}" srcId="{6F5615C8-3F34-47FF-90A8-EEF7BCC6763D}" destId="{F7B24F26-3EC8-46E3-94D8-1759CA30C7C0}" srcOrd="1" destOrd="0" parTransId="{DEF9EFA3-F5CA-48EA-BC4B-54DA4C3950F3}" sibTransId="{464ACC81-C230-4212-8394-F3894C692E69}"/>
    <dgm:cxn modelId="{09DB671A-31B3-4D4C-BA62-2D2506998854}" srcId="{6F5615C8-3F34-47FF-90A8-EEF7BCC6763D}" destId="{75058169-EB8E-4A8F-B30B-B66A1D05FFCE}" srcOrd="6" destOrd="0" parTransId="{03A4B03B-2271-4E9A-8EF2-6AFD890FF490}" sibTransId="{ECEEE999-E421-4804-ABA1-91D472D514FD}"/>
    <dgm:cxn modelId="{435B2F35-BCD9-4663-BF31-4704536957C5}" type="presOf" srcId="{1E0E74A5-E762-4F4A-816E-78E4FE8898E7}" destId="{B069CE02-4B1C-466E-8499-91689AA7EF65}" srcOrd="0" destOrd="0" presId="urn:microsoft.com/office/officeart/2005/8/layout/vList2"/>
    <dgm:cxn modelId="{D00E393B-8DA2-4C63-940C-02D7E2A3667C}" type="presOf" srcId="{F7B24F26-3EC8-46E3-94D8-1759CA30C7C0}" destId="{B73DF1BB-43A5-41A8-966F-D54A8BF72FD0}" srcOrd="0" destOrd="0" presId="urn:microsoft.com/office/officeart/2005/8/layout/vList2"/>
    <dgm:cxn modelId="{BB175145-3B68-4631-8A5A-1F26B40DEBAA}" type="presOf" srcId="{3FF56F31-6245-48F5-8ACA-E8B5CC270CD4}" destId="{8F0A9860-A321-4527-9123-AFBBECFC640D}" srcOrd="0" destOrd="0" presId="urn:microsoft.com/office/officeart/2005/8/layout/vList2"/>
    <dgm:cxn modelId="{EF3B8A65-CCA6-41AC-922A-D1100E97B504}" type="presOf" srcId="{6F5615C8-3F34-47FF-90A8-EEF7BCC6763D}" destId="{FE7DA06D-B646-45F3-8532-50694784C7F1}" srcOrd="0" destOrd="0" presId="urn:microsoft.com/office/officeart/2005/8/layout/vList2"/>
    <dgm:cxn modelId="{8E9DBB66-7174-406E-BA4D-416C6D4AF7BC}" type="presOf" srcId="{0B1F3203-931D-4AEA-86DB-EB3ACB819BA4}" destId="{5E7AC221-938E-47A3-AC27-8984BDBCEFF4}" srcOrd="0" destOrd="0" presId="urn:microsoft.com/office/officeart/2005/8/layout/vList2"/>
    <dgm:cxn modelId="{56E69874-B37E-445F-832C-297E1B165F73}" srcId="{6F5615C8-3F34-47FF-90A8-EEF7BCC6763D}" destId="{3FF56F31-6245-48F5-8ACA-E8B5CC270CD4}" srcOrd="4" destOrd="0" parTransId="{7891DC5E-D39B-4CAA-B4E4-27909C4DDBBA}" sibTransId="{DD64A857-A37F-473E-874B-134182E903A0}"/>
    <dgm:cxn modelId="{06FA388F-EABD-4266-8B34-FB64F5EF44F5}" srcId="{6F5615C8-3F34-47FF-90A8-EEF7BCC6763D}" destId="{1E0E74A5-E762-4F4A-816E-78E4FE8898E7}" srcOrd="7" destOrd="0" parTransId="{FD242D3A-4D3A-4C8D-9B0E-D02818417E88}" sibTransId="{31312D66-0BC2-4DD0-B6EC-D0EB2FE6C6D7}"/>
    <dgm:cxn modelId="{255571A6-8705-4CA5-924C-66E625E16D52}" srcId="{6F5615C8-3F34-47FF-90A8-EEF7BCC6763D}" destId="{CED8278B-B436-46B0-B842-92B76ECA1632}" srcOrd="2" destOrd="0" parTransId="{803AE9D1-3E56-456D-94F8-C002DF14441B}" sibTransId="{B1A7732F-3A42-4088-84AF-AEBD8190B2C2}"/>
    <dgm:cxn modelId="{FA996EB6-B6A1-4D53-B8F9-2DE6B16C1AD3}" type="presOf" srcId="{75058169-EB8E-4A8F-B30B-B66A1D05FFCE}" destId="{1F0253D8-FA75-465F-A20B-97BD7C27AEFD}" srcOrd="0" destOrd="0" presId="urn:microsoft.com/office/officeart/2005/8/layout/vList2"/>
    <dgm:cxn modelId="{F89436C2-175F-4C6F-949A-F8A9AC18A730}" srcId="{6F5615C8-3F34-47FF-90A8-EEF7BCC6763D}" destId="{0B1F3203-931D-4AEA-86DB-EB3ACB819BA4}" srcOrd="5" destOrd="0" parTransId="{7CC4DD07-DA4E-4C75-A3CC-134889A153B2}" sibTransId="{D5B29E4E-018A-4553-A84C-139A8C5F4C3C}"/>
    <dgm:cxn modelId="{06B4D3CB-5900-4879-9D8D-2DD91C53C825}" srcId="{6F5615C8-3F34-47FF-90A8-EEF7BCC6763D}" destId="{A1BA3F8F-0A89-4087-B53F-0B82BAAB9451}" srcOrd="0" destOrd="0" parTransId="{F26FADE4-24D8-4AC4-8CDD-02D60231E4F9}" sibTransId="{32FB43B7-1077-4CF5-9FF4-1EF4ED6B7CD0}"/>
    <dgm:cxn modelId="{75AC93DB-4FA1-4F94-8DED-759B8BE8D0BE}" type="presOf" srcId="{FDC610A1-E4DD-422A-90FB-F4EA5B624F69}" destId="{9D3363EC-0A1F-4B04-A75F-366C155C457C}" srcOrd="0" destOrd="0" presId="urn:microsoft.com/office/officeart/2005/8/layout/vList2"/>
    <dgm:cxn modelId="{8C4949DC-C032-4317-8E03-A1FD7A80D1B9}" type="presOf" srcId="{A1BA3F8F-0A89-4087-B53F-0B82BAAB9451}" destId="{03D8F651-5060-4144-B98F-05E65B57D514}" srcOrd="0" destOrd="0" presId="urn:microsoft.com/office/officeart/2005/8/layout/vList2"/>
    <dgm:cxn modelId="{480471DD-94E5-4424-81B3-84B00548A24B}" srcId="{6F5615C8-3F34-47FF-90A8-EEF7BCC6763D}" destId="{FDC610A1-E4DD-422A-90FB-F4EA5B624F69}" srcOrd="3" destOrd="0" parTransId="{2F2A6E55-73E9-4CAE-B5EA-4D366A64D4FD}" sibTransId="{9524E047-8288-45EC-BBA6-4F0E42BD64AA}"/>
    <dgm:cxn modelId="{F50BE06F-56F4-4486-A402-D45E69ADCDCE}" type="presParOf" srcId="{FE7DA06D-B646-45F3-8532-50694784C7F1}" destId="{03D8F651-5060-4144-B98F-05E65B57D514}" srcOrd="0" destOrd="0" presId="urn:microsoft.com/office/officeart/2005/8/layout/vList2"/>
    <dgm:cxn modelId="{A6B7FFD4-4355-444B-9FB5-ABEA0A4008E3}" type="presParOf" srcId="{FE7DA06D-B646-45F3-8532-50694784C7F1}" destId="{3721CC93-FF5B-460F-A0CA-4EFE68216DBA}" srcOrd="1" destOrd="0" presId="urn:microsoft.com/office/officeart/2005/8/layout/vList2"/>
    <dgm:cxn modelId="{970A1443-106F-43B8-ABED-E6EC218C9CA8}" type="presParOf" srcId="{FE7DA06D-B646-45F3-8532-50694784C7F1}" destId="{B73DF1BB-43A5-41A8-966F-D54A8BF72FD0}" srcOrd="2" destOrd="0" presId="urn:microsoft.com/office/officeart/2005/8/layout/vList2"/>
    <dgm:cxn modelId="{BFD484E5-6638-4F4D-8FEC-BD62CB14A851}" type="presParOf" srcId="{FE7DA06D-B646-45F3-8532-50694784C7F1}" destId="{4F8C8A80-E59E-4491-96AE-A5DFB256DE47}" srcOrd="3" destOrd="0" presId="urn:microsoft.com/office/officeart/2005/8/layout/vList2"/>
    <dgm:cxn modelId="{C8440FD0-2067-4B9C-8A12-5FA3A71F1EF3}" type="presParOf" srcId="{FE7DA06D-B646-45F3-8532-50694784C7F1}" destId="{75D66B14-30FE-46DB-85B1-69E9AE6446A4}" srcOrd="4" destOrd="0" presId="urn:microsoft.com/office/officeart/2005/8/layout/vList2"/>
    <dgm:cxn modelId="{AD80417D-DD1C-497E-9A38-AAACFA348A2C}" type="presParOf" srcId="{FE7DA06D-B646-45F3-8532-50694784C7F1}" destId="{5FC945C4-E339-4D91-9CB5-6875D34D6928}" srcOrd="5" destOrd="0" presId="urn:microsoft.com/office/officeart/2005/8/layout/vList2"/>
    <dgm:cxn modelId="{E64A2C97-5180-4654-8B9A-7849FBCDD395}" type="presParOf" srcId="{FE7DA06D-B646-45F3-8532-50694784C7F1}" destId="{9D3363EC-0A1F-4B04-A75F-366C155C457C}" srcOrd="6" destOrd="0" presId="urn:microsoft.com/office/officeart/2005/8/layout/vList2"/>
    <dgm:cxn modelId="{3EF58613-00D7-4B2C-823A-02D3B91E0B62}" type="presParOf" srcId="{FE7DA06D-B646-45F3-8532-50694784C7F1}" destId="{E20AEC99-0BC4-4768-8D63-EBF728007945}" srcOrd="7" destOrd="0" presId="urn:microsoft.com/office/officeart/2005/8/layout/vList2"/>
    <dgm:cxn modelId="{D6672500-E57F-4889-85CB-432DBF2B7155}" type="presParOf" srcId="{FE7DA06D-B646-45F3-8532-50694784C7F1}" destId="{8F0A9860-A321-4527-9123-AFBBECFC640D}" srcOrd="8" destOrd="0" presId="urn:microsoft.com/office/officeart/2005/8/layout/vList2"/>
    <dgm:cxn modelId="{6BE0DE63-D1A9-4425-A447-746CA003CDD7}" type="presParOf" srcId="{FE7DA06D-B646-45F3-8532-50694784C7F1}" destId="{55CDD3CD-282B-449F-BED7-E9A098837612}" srcOrd="9" destOrd="0" presId="urn:microsoft.com/office/officeart/2005/8/layout/vList2"/>
    <dgm:cxn modelId="{CAAF6450-C90B-4603-85A2-4DED07666767}" type="presParOf" srcId="{FE7DA06D-B646-45F3-8532-50694784C7F1}" destId="{5E7AC221-938E-47A3-AC27-8984BDBCEFF4}" srcOrd="10" destOrd="0" presId="urn:microsoft.com/office/officeart/2005/8/layout/vList2"/>
    <dgm:cxn modelId="{17A87DBF-7B9F-4A91-825C-98D7D72562BB}" type="presParOf" srcId="{FE7DA06D-B646-45F3-8532-50694784C7F1}" destId="{ED80AC14-F8AE-4B73-8448-34515A0B90AD}" srcOrd="11" destOrd="0" presId="urn:microsoft.com/office/officeart/2005/8/layout/vList2"/>
    <dgm:cxn modelId="{2B0285A8-0A03-4865-8BE4-BCA167F9418B}" type="presParOf" srcId="{FE7DA06D-B646-45F3-8532-50694784C7F1}" destId="{1F0253D8-FA75-465F-A20B-97BD7C27AEFD}" srcOrd="12" destOrd="0" presId="urn:microsoft.com/office/officeart/2005/8/layout/vList2"/>
    <dgm:cxn modelId="{1BAC8B6F-FA11-415D-9866-1E61E94BDD51}" type="presParOf" srcId="{FE7DA06D-B646-45F3-8532-50694784C7F1}" destId="{1C91612F-C78F-4101-A8C4-0DB84AF7A83A}" srcOrd="13" destOrd="0" presId="urn:microsoft.com/office/officeart/2005/8/layout/vList2"/>
    <dgm:cxn modelId="{D5550CFD-3590-4206-B8BC-BE8AF6252019}" type="presParOf" srcId="{FE7DA06D-B646-45F3-8532-50694784C7F1}" destId="{B069CE02-4B1C-466E-8499-91689AA7EF65}" srcOrd="1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F5615C8-3F34-47FF-90A8-EEF7BCC676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BA3F8F-0A89-4087-B53F-0B82BAAB9451}">
      <dgm:prSet/>
      <dgm:spPr>
        <a:solidFill>
          <a:srgbClr val="0070C0"/>
        </a:solidFill>
      </dgm:spPr>
      <dgm:t>
        <a:bodyPr/>
        <a:lstStyle/>
        <a:p>
          <a:r>
            <a:rPr lang="en-US" dirty="0"/>
            <a:t>Goes by many names: Workspace Memory, Query Execution (QE) Memory, QE Reservation, Memory Reservation</a:t>
          </a:r>
        </a:p>
      </dgm:t>
    </dgm:pt>
    <dgm:pt modelId="{F26FADE4-24D8-4AC4-8CDD-02D60231E4F9}" type="parTrans" cxnId="{06B4D3CB-5900-4879-9D8D-2DD91C53C825}">
      <dgm:prSet/>
      <dgm:spPr/>
      <dgm:t>
        <a:bodyPr/>
        <a:lstStyle/>
        <a:p>
          <a:endParaRPr lang="en-US"/>
        </a:p>
      </dgm:t>
    </dgm:pt>
    <dgm:pt modelId="{32FB43B7-1077-4CF5-9FF4-1EF4ED6B7CD0}" type="sibTrans" cxnId="{06B4D3CB-5900-4879-9D8D-2DD91C53C825}">
      <dgm:prSet/>
      <dgm:spPr/>
      <dgm:t>
        <a:bodyPr/>
        <a:lstStyle/>
        <a:p>
          <a:endParaRPr lang="en-US"/>
        </a:p>
      </dgm:t>
    </dgm:pt>
    <dgm:pt modelId="{F7B24F26-3EC8-46E3-94D8-1759CA30C7C0}">
      <dgm:prSet/>
      <dgm:spPr>
        <a:solidFill>
          <a:srgbClr val="0070C0"/>
        </a:solidFill>
      </dgm:spPr>
      <dgm:t>
        <a:bodyPr/>
        <a:lstStyle/>
        <a:p>
          <a:r>
            <a:rPr lang="en-US" dirty="0"/>
            <a:t>Mainly used for sort and hashing operations within a query plan</a:t>
          </a:r>
        </a:p>
      </dgm:t>
    </dgm:pt>
    <dgm:pt modelId="{DEF9EFA3-F5CA-48EA-BC4B-54DA4C3950F3}" type="parTrans" cxnId="{26F7C819-0C67-4822-8584-3F3292E6D56D}">
      <dgm:prSet/>
      <dgm:spPr/>
      <dgm:t>
        <a:bodyPr/>
        <a:lstStyle/>
        <a:p>
          <a:endParaRPr lang="en-US"/>
        </a:p>
      </dgm:t>
    </dgm:pt>
    <dgm:pt modelId="{464ACC81-C230-4212-8394-F3894C692E69}" type="sibTrans" cxnId="{26F7C819-0C67-4822-8584-3F3292E6D56D}">
      <dgm:prSet/>
      <dgm:spPr/>
      <dgm:t>
        <a:bodyPr/>
        <a:lstStyle/>
        <a:p>
          <a:endParaRPr lang="en-US"/>
        </a:p>
      </dgm:t>
    </dgm:pt>
    <dgm:pt modelId="{CED8278B-B436-46B0-B842-92B76ECA1632}">
      <dgm:prSet/>
      <dgm:spPr>
        <a:solidFill>
          <a:srgbClr val="0070C0"/>
        </a:solidFill>
      </dgm:spPr>
      <dgm:t>
        <a:bodyPr/>
        <a:lstStyle/>
        <a:p>
          <a:r>
            <a:rPr lang="en-US" dirty="0"/>
            <a:t>Lifetime of Memory Grant is the same as the lifetime of query</a:t>
          </a:r>
        </a:p>
      </dgm:t>
    </dgm:pt>
    <dgm:pt modelId="{803AE9D1-3E56-456D-94F8-C002DF14441B}" type="parTrans" cxnId="{255571A6-8705-4CA5-924C-66E625E16D52}">
      <dgm:prSet/>
      <dgm:spPr/>
      <dgm:t>
        <a:bodyPr/>
        <a:lstStyle/>
        <a:p>
          <a:endParaRPr lang="en-US"/>
        </a:p>
      </dgm:t>
    </dgm:pt>
    <dgm:pt modelId="{B1A7732F-3A42-4088-84AF-AEBD8190B2C2}" type="sibTrans" cxnId="{255571A6-8705-4CA5-924C-66E625E16D52}">
      <dgm:prSet/>
      <dgm:spPr/>
      <dgm:t>
        <a:bodyPr/>
        <a:lstStyle/>
        <a:p>
          <a:endParaRPr lang="en-US"/>
        </a:p>
      </dgm:t>
    </dgm:pt>
    <dgm:pt modelId="{FDC610A1-E4DD-422A-90FB-F4EA5B624F69}">
      <dgm:prSet/>
      <dgm:spPr>
        <a:solidFill>
          <a:srgbClr val="0070C0"/>
        </a:solidFill>
      </dgm:spPr>
      <dgm:t>
        <a:bodyPr/>
        <a:lstStyle/>
        <a:p>
          <a:r>
            <a:rPr lang="en-US" dirty="0"/>
            <a:t>Query Optimizer can only </a:t>
          </a:r>
          <a:r>
            <a:rPr lang="en-US" u="sng" dirty="0"/>
            <a:t>estimate</a:t>
          </a:r>
          <a:r>
            <a:rPr lang="en-US" dirty="0"/>
            <a:t> how much memory is required to execute a query.</a:t>
          </a:r>
        </a:p>
        <a:p>
          <a:r>
            <a:rPr lang="en-US" dirty="0"/>
            <a:t>Overestimation = Bad</a:t>
          </a:r>
        </a:p>
        <a:p>
          <a:r>
            <a:rPr lang="en-US" dirty="0"/>
            <a:t>Underestimation = Worst</a:t>
          </a:r>
        </a:p>
      </dgm:t>
    </dgm:pt>
    <dgm:pt modelId="{2F2A6E55-73E9-4CAE-B5EA-4D366A64D4FD}" type="parTrans" cxnId="{480471DD-94E5-4424-81B3-84B00548A24B}">
      <dgm:prSet/>
      <dgm:spPr/>
      <dgm:t>
        <a:bodyPr/>
        <a:lstStyle/>
        <a:p>
          <a:endParaRPr lang="en-US"/>
        </a:p>
      </dgm:t>
    </dgm:pt>
    <dgm:pt modelId="{9524E047-8288-45EC-BBA6-4F0E42BD64AA}" type="sibTrans" cxnId="{480471DD-94E5-4424-81B3-84B00548A24B}">
      <dgm:prSet/>
      <dgm:spPr/>
      <dgm:t>
        <a:bodyPr/>
        <a:lstStyle/>
        <a:p>
          <a:endParaRPr lang="en-US"/>
        </a:p>
      </dgm:t>
    </dgm:pt>
    <dgm:pt modelId="{FE7DA06D-B646-45F3-8532-50694784C7F1}" type="pres">
      <dgm:prSet presAssocID="{6F5615C8-3F34-47FF-90A8-EEF7BCC6763D}" presName="linear" presStyleCnt="0">
        <dgm:presLayoutVars>
          <dgm:animLvl val="lvl"/>
          <dgm:resizeHandles val="exact"/>
        </dgm:presLayoutVars>
      </dgm:prSet>
      <dgm:spPr/>
    </dgm:pt>
    <dgm:pt modelId="{03D8F651-5060-4144-B98F-05E65B57D514}" type="pres">
      <dgm:prSet presAssocID="{A1BA3F8F-0A89-4087-B53F-0B82BAAB9451}" presName="parentText" presStyleLbl="node1" presStyleIdx="0" presStyleCnt="4">
        <dgm:presLayoutVars>
          <dgm:chMax val="0"/>
          <dgm:bulletEnabled val="1"/>
        </dgm:presLayoutVars>
      </dgm:prSet>
      <dgm:spPr/>
    </dgm:pt>
    <dgm:pt modelId="{3721CC93-FF5B-460F-A0CA-4EFE68216DBA}" type="pres">
      <dgm:prSet presAssocID="{32FB43B7-1077-4CF5-9FF4-1EF4ED6B7CD0}" presName="spacer" presStyleCnt="0"/>
      <dgm:spPr/>
    </dgm:pt>
    <dgm:pt modelId="{B73DF1BB-43A5-41A8-966F-D54A8BF72FD0}" type="pres">
      <dgm:prSet presAssocID="{F7B24F26-3EC8-46E3-94D8-1759CA30C7C0}" presName="parentText" presStyleLbl="node1" presStyleIdx="1" presStyleCnt="4">
        <dgm:presLayoutVars>
          <dgm:chMax val="0"/>
          <dgm:bulletEnabled val="1"/>
        </dgm:presLayoutVars>
      </dgm:prSet>
      <dgm:spPr/>
    </dgm:pt>
    <dgm:pt modelId="{4F8C8A80-E59E-4491-96AE-A5DFB256DE47}" type="pres">
      <dgm:prSet presAssocID="{464ACC81-C230-4212-8394-F3894C692E69}" presName="spacer" presStyleCnt="0"/>
      <dgm:spPr/>
    </dgm:pt>
    <dgm:pt modelId="{75D66B14-30FE-46DB-85B1-69E9AE6446A4}" type="pres">
      <dgm:prSet presAssocID="{CED8278B-B436-46B0-B842-92B76ECA1632}" presName="parentText" presStyleLbl="node1" presStyleIdx="2" presStyleCnt="4">
        <dgm:presLayoutVars>
          <dgm:chMax val="0"/>
          <dgm:bulletEnabled val="1"/>
        </dgm:presLayoutVars>
      </dgm:prSet>
      <dgm:spPr/>
    </dgm:pt>
    <dgm:pt modelId="{5FC945C4-E339-4D91-9CB5-6875D34D6928}" type="pres">
      <dgm:prSet presAssocID="{B1A7732F-3A42-4088-84AF-AEBD8190B2C2}" presName="spacer" presStyleCnt="0"/>
      <dgm:spPr/>
    </dgm:pt>
    <dgm:pt modelId="{9D3363EC-0A1F-4B04-A75F-366C155C457C}" type="pres">
      <dgm:prSet presAssocID="{FDC610A1-E4DD-422A-90FB-F4EA5B624F69}" presName="parentText" presStyleLbl="node1" presStyleIdx="3" presStyleCnt="4">
        <dgm:presLayoutVars>
          <dgm:chMax val="0"/>
          <dgm:bulletEnabled val="1"/>
        </dgm:presLayoutVars>
      </dgm:prSet>
      <dgm:spPr/>
    </dgm:pt>
  </dgm:ptLst>
  <dgm:cxnLst>
    <dgm:cxn modelId="{06D17008-753B-49AE-816D-A130C3057554}" type="presOf" srcId="{CED8278B-B436-46B0-B842-92B76ECA1632}" destId="{75D66B14-30FE-46DB-85B1-69E9AE6446A4}" srcOrd="0" destOrd="0" presId="urn:microsoft.com/office/officeart/2005/8/layout/vList2"/>
    <dgm:cxn modelId="{26F7C819-0C67-4822-8584-3F3292E6D56D}" srcId="{6F5615C8-3F34-47FF-90A8-EEF7BCC6763D}" destId="{F7B24F26-3EC8-46E3-94D8-1759CA30C7C0}" srcOrd="1" destOrd="0" parTransId="{DEF9EFA3-F5CA-48EA-BC4B-54DA4C3950F3}" sibTransId="{464ACC81-C230-4212-8394-F3894C692E69}"/>
    <dgm:cxn modelId="{D00E393B-8DA2-4C63-940C-02D7E2A3667C}" type="presOf" srcId="{F7B24F26-3EC8-46E3-94D8-1759CA30C7C0}" destId="{B73DF1BB-43A5-41A8-966F-D54A8BF72FD0}" srcOrd="0" destOrd="0" presId="urn:microsoft.com/office/officeart/2005/8/layout/vList2"/>
    <dgm:cxn modelId="{EF3B8A65-CCA6-41AC-922A-D1100E97B504}" type="presOf" srcId="{6F5615C8-3F34-47FF-90A8-EEF7BCC6763D}" destId="{FE7DA06D-B646-45F3-8532-50694784C7F1}" srcOrd="0" destOrd="0" presId="urn:microsoft.com/office/officeart/2005/8/layout/vList2"/>
    <dgm:cxn modelId="{255571A6-8705-4CA5-924C-66E625E16D52}" srcId="{6F5615C8-3F34-47FF-90A8-EEF7BCC6763D}" destId="{CED8278B-B436-46B0-B842-92B76ECA1632}" srcOrd="2" destOrd="0" parTransId="{803AE9D1-3E56-456D-94F8-C002DF14441B}" sibTransId="{B1A7732F-3A42-4088-84AF-AEBD8190B2C2}"/>
    <dgm:cxn modelId="{06B4D3CB-5900-4879-9D8D-2DD91C53C825}" srcId="{6F5615C8-3F34-47FF-90A8-EEF7BCC6763D}" destId="{A1BA3F8F-0A89-4087-B53F-0B82BAAB9451}" srcOrd="0" destOrd="0" parTransId="{F26FADE4-24D8-4AC4-8CDD-02D60231E4F9}" sibTransId="{32FB43B7-1077-4CF5-9FF4-1EF4ED6B7CD0}"/>
    <dgm:cxn modelId="{75AC93DB-4FA1-4F94-8DED-759B8BE8D0BE}" type="presOf" srcId="{FDC610A1-E4DD-422A-90FB-F4EA5B624F69}" destId="{9D3363EC-0A1F-4B04-A75F-366C155C457C}" srcOrd="0" destOrd="0" presId="urn:microsoft.com/office/officeart/2005/8/layout/vList2"/>
    <dgm:cxn modelId="{8C4949DC-C032-4317-8E03-A1FD7A80D1B9}" type="presOf" srcId="{A1BA3F8F-0A89-4087-B53F-0B82BAAB9451}" destId="{03D8F651-5060-4144-B98F-05E65B57D514}" srcOrd="0" destOrd="0" presId="urn:microsoft.com/office/officeart/2005/8/layout/vList2"/>
    <dgm:cxn modelId="{480471DD-94E5-4424-81B3-84B00548A24B}" srcId="{6F5615C8-3F34-47FF-90A8-EEF7BCC6763D}" destId="{FDC610A1-E4DD-422A-90FB-F4EA5B624F69}" srcOrd="3" destOrd="0" parTransId="{2F2A6E55-73E9-4CAE-B5EA-4D366A64D4FD}" sibTransId="{9524E047-8288-45EC-BBA6-4F0E42BD64AA}"/>
    <dgm:cxn modelId="{F50BE06F-56F4-4486-A402-D45E69ADCDCE}" type="presParOf" srcId="{FE7DA06D-B646-45F3-8532-50694784C7F1}" destId="{03D8F651-5060-4144-B98F-05E65B57D514}" srcOrd="0" destOrd="0" presId="urn:microsoft.com/office/officeart/2005/8/layout/vList2"/>
    <dgm:cxn modelId="{A6B7FFD4-4355-444B-9FB5-ABEA0A4008E3}" type="presParOf" srcId="{FE7DA06D-B646-45F3-8532-50694784C7F1}" destId="{3721CC93-FF5B-460F-A0CA-4EFE68216DBA}" srcOrd="1" destOrd="0" presId="urn:microsoft.com/office/officeart/2005/8/layout/vList2"/>
    <dgm:cxn modelId="{970A1443-106F-43B8-ABED-E6EC218C9CA8}" type="presParOf" srcId="{FE7DA06D-B646-45F3-8532-50694784C7F1}" destId="{B73DF1BB-43A5-41A8-966F-D54A8BF72FD0}" srcOrd="2" destOrd="0" presId="urn:microsoft.com/office/officeart/2005/8/layout/vList2"/>
    <dgm:cxn modelId="{BFD484E5-6638-4F4D-8FEC-BD62CB14A851}" type="presParOf" srcId="{FE7DA06D-B646-45F3-8532-50694784C7F1}" destId="{4F8C8A80-E59E-4491-96AE-A5DFB256DE47}" srcOrd="3" destOrd="0" presId="urn:microsoft.com/office/officeart/2005/8/layout/vList2"/>
    <dgm:cxn modelId="{C8440FD0-2067-4B9C-8A12-5FA3A71F1EF3}" type="presParOf" srcId="{FE7DA06D-B646-45F3-8532-50694784C7F1}" destId="{75D66B14-30FE-46DB-85B1-69E9AE6446A4}" srcOrd="4" destOrd="0" presId="urn:microsoft.com/office/officeart/2005/8/layout/vList2"/>
    <dgm:cxn modelId="{AD80417D-DD1C-497E-9A38-AAACFA348A2C}" type="presParOf" srcId="{FE7DA06D-B646-45F3-8532-50694784C7F1}" destId="{5FC945C4-E339-4D91-9CB5-6875D34D6928}" srcOrd="5" destOrd="0" presId="urn:microsoft.com/office/officeart/2005/8/layout/vList2"/>
    <dgm:cxn modelId="{E64A2C97-5180-4654-8B9A-7849FBCDD395}" type="presParOf" srcId="{FE7DA06D-B646-45F3-8532-50694784C7F1}" destId="{9D3363EC-0A1F-4B04-A75F-366C155C457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94EA724-135A-4C5A-BBF5-B2B7816FA2F6}" type="doc">
      <dgm:prSet loTypeId="urn:microsoft.com/office/officeart/2011/layout/TabList" loCatId="list" qsTypeId="urn:microsoft.com/office/officeart/2005/8/quickstyle/simple1" qsCatId="simple" csTypeId="urn:microsoft.com/office/officeart/2005/8/colors/accent1_2" csCatId="accent1" phldr="1"/>
      <dgm:spPr/>
      <dgm:t>
        <a:bodyPr/>
        <a:lstStyle/>
        <a:p>
          <a:endParaRPr lang="en-CA"/>
        </a:p>
      </dgm:t>
    </dgm:pt>
    <dgm:pt modelId="{7C8A6AA3-E9EE-41CC-9A02-1150EB4C3932}">
      <dgm:prSet phldrT="[Text]" custT="1"/>
      <dgm:spPr>
        <a:solidFill>
          <a:srgbClr val="0070C0"/>
        </a:solidFill>
      </dgm:spPr>
      <dgm:t>
        <a:bodyPr/>
        <a:lstStyle/>
        <a:p>
          <a:r>
            <a:rPr lang="en-CA" sz="1600" dirty="0"/>
            <a:t>Overestimation</a:t>
          </a:r>
        </a:p>
      </dgm:t>
    </dgm:pt>
    <dgm:pt modelId="{AE3AA07E-ACC7-4EB2-BC9E-4B3163A4DC69}" type="parTrans" cxnId="{8B043E3A-921D-49C4-9BDA-2595D10E5237}">
      <dgm:prSet/>
      <dgm:spPr/>
      <dgm:t>
        <a:bodyPr/>
        <a:lstStyle/>
        <a:p>
          <a:endParaRPr lang="en-CA" sz="1800"/>
        </a:p>
      </dgm:t>
    </dgm:pt>
    <dgm:pt modelId="{B2DCA793-B7D2-4595-A807-60822EA0AEC1}" type="sibTrans" cxnId="{8B043E3A-921D-49C4-9BDA-2595D10E5237}">
      <dgm:prSet/>
      <dgm:spPr/>
      <dgm:t>
        <a:bodyPr/>
        <a:lstStyle/>
        <a:p>
          <a:endParaRPr lang="en-CA" sz="1800"/>
        </a:p>
      </dgm:t>
    </dgm:pt>
    <dgm:pt modelId="{25A58AE2-C1C0-4079-A727-4E408F4B4C30}">
      <dgm:prSet phldrT="[Text]" custT="1"/>
      <dgm:spPr/>
      <dgm:t>
        <a:bodyPr/>
        <a:lstStyle/>
        <a:p>
          <a:r>
            <a:rPr lang="en-CA" sz="1300" dirty="0">
              <a:solidFill>
                <a:srgbClr val="0070C0"/>
              </a:solidFill>
            </a:rPr>
            <a:t>Wasted memory</a:t>
          </a:r>
        </a:p>
      </dgm:t>
    </dgm:pt>
    <dgm:pt modelId="{10A9626A-7E14-4285-85C3-5483B419BC9C}" type="parTrans" cxnId="{2C29B9F9-3C68-401D-9768-4D5AE787E823}">
      <dgm:prSet/>
      <dgm:spPr/>
      <dgm:t>
        <a:bodyPr/>
        <a:lstStyle/>
        <a:p>
          <a:endParaRPr lang="en-CA" sz="1800"/>
        </a:p>
      </dgm:t>
    </dgm:pt>
    <dgm:pt modelId="{A3335B5B-524C-47B4-BD30-965D60873498}" type="sibTrans" cxnId="{2C29B9F9-3C68-401D-9768-4D5AE787E823}">
      <dgm:prSet/>
      <dgm:spPr/>
      <dgm:t>
        <a:bodyPr/>
        <a:lstStyle/>
        <a:p>
          <a:endParaRPr lang="en-CA" sz="1800"/>
        </a:p>
      </dgm:t>
    </dgm:pt>
    <dgm:pt modelId="{82AB9093-BB73-4623-B129-F7A622ED63C8}">
      <dgm:prSet phldrT="[Text]" custT="1"/>
      <dgm:spPr>
        <a:solidFill>
          <a:srgbClr val="0070C0"/>
        </a:solidFill>
      </dgm:spPr>
      <dgm:t>
        <a:bodyPr/>
        <a:lstStyle/>
        <a:p>
          <a:r>
            <a:rPr lang="en-CA" sz="1600" dirty="0"/>
            <a:t>Underestimation</a:t>
          </a:r>
        </a:p>
      </dgm:t>
    </dgm:pt>
    <dgm:pt modelId="{E091FF8F-B4F7-4A28-ADB4-2BA5D28F4F5E}" type="parTrans" cxnId="{F60A4C9E-54C1-4641-976B-887C778534CF}">
      <dgm:prSet/>
      <dgm:spPr/>
      <dgm:t>
        <a:bodyPr/>
        <a:lstStyle/>
        <a:p>
          <a:endParaRPr lang="en-CA" sz="1800"/>
        </a:p>
      </dgm:t>
    </dgm:pt>
    <dgm:pt modelId="{C67C3D19-2410-4441-ACE6-62B0ACE8E22B}" type="sibTrans" cxnId="{F60A4C9E-54C1-4641-976B-887C778534CF}">
      <dgm:prSet/>
      <dgm:spPr/>
      <dgm:t>
        <a:bodyPr/>
        <a:lstStyle/>
        <a:p>
          <a:endParaRPr lang="en-CA" sz="1800"/>
        </a:p>
      </dgm:t>
    </dgm:pt>
    <dgm:pt modelId="{D0585149-4904-44E7-81F4-9C385F5FA0B9}">
      <dgm:prSet phldrT="[Text]" custT="1"/>
      <dgm:spPr/>
      <dgm:t>
        <a:bodyPr/>
        <a:lstStyle/>
        <a:p>
          <a:r>
            <a:rPr lang="en-CA" sz="1600" dirty="0"/>
            <a:t> </a:t>
          </a:r>
        </a:p>
      </dgm:t>
    </dgm:pt>
    <dgm:pt modelId="{404AD057-11CE-4FBA-AB5B-A44578773C3E}" type="parTrans" cxnId="{C98E8291-D99D-4175-B187-61E264BBE263}">
      <dgm:prSet/>
      <dgm:spPr/>
      <dgm:t>
        <a:bodyPr/>
        <a:lstStyle/>
        <a:p>
          <a:endParaRPr lang="en-CA" sz="1800"/>
        </a:p>
      </dgm:t>
    </dgm:pt>
    <dgm:pt modelId="{8F8090C9-F30F-4220-81A6-EE73CE54B1AE}" type="sibTrans" cxnId="{C98E8291-D99D-4175-B187-61E264BBE263}">
      <dgm:prSet/>
      <dgm:spPr/>
      <dgm:t>
        <a:bodyPr/>
        <a:lstStyle/>
        <a:p>
          <a:endParaRPr lang="en-CA" sz="1800"/>
        </a:p>
      </dgm:t>
    </dgm:pt>
    <dgm:pt modelId="{DD8E58C0-0B17-474A-8CB3-C2593452DCAF}">
      <dgm:prSet phldrT="[Text]" custT="1"/>
      <dgm:spPr/>
      <dgm:t>
        <a:bodyPr/>
        <a:lstStyle/>
        <a:p>
          <a:r>
            <a:rPr lang="en-CA" sz="1300" dirty="0" err="1">
              <a:solidFill>
                <a:srgbClr val="0070C0"/>
              </a:solidFill>
            </a:rPr>
            <a:t>Tempdb</a:t>
          </a:r>
          <a:r>
            <a:rPr lang="en-CA" sz="1300" dirty="0">
              <a:solidFill>
                <a:srgbClr val="0070C0"/>
              </a:solidFill>
            </a:rPr>
            <a:t> spill</a:t>
          </a:r>
        </a:p>
      </dgm:t>
    </dgm:pt>
    <dgm:pt modelId="{59802E8A-9B38-4A37-9FC9-2B6D8DC316BD}" type="parTrans" cxnId="{E210BF45-1AAA-4252-AFCF-7B528E57D666}">
      <dgm:prSet/>
      <dgm:spPr/>
      <dgm:t>
        <a:bodyPr/>
        <a:lstStyle/>
        <a:p>
          <a:endParaRPr lang="en-CA" sz="1800"/>
        </a:p>
      </dgm:t>
    </dgm:pt>
    <dgm:pt modelId="{22050316-C372-4D37-9710-2C05CC41638D}" type="sibTrans" cxnId="{E210BF45-1AAA-4252-AFCF-7B528E57D666}">
      <dgm:prSet/>
      <dgm:spPr/>
      <dgm:t>
        <a:bodyPr/>
        <a:lstStyle/>
        <a:p>
          <a:endParaRPr lang="en-CA" sz="1800"/>
        </a:p>
      </dgm:t>
    </dgm:pt>
    <dgm:pt modelId="{E3D774B4-1E18-4BBD-A7F3-86B8AC9D1290}">
      <dgm:prSet phldrT="[Text]" custT="1"/>
      <dgm:spPr>
        <a:solidFill>
          <a:srgbClr val="FF0000"/>
        </a:solidFill>
      </dgm:spPr>
      <dgm:t>
        <a:bodyPr/>
        <a:lstStyle/>
        <a:p>
          <a:r>
            <a:rPr lang="en-CA" sz="1600" dirty="0"/>
            <a:t>Typical Causes</a:t>
          </a:r>
        </a:p>
      </dgm:t>
    </dgm:pt>
    <dgm:pt modelId="{DD4F492B-5227-4DB8-9B12-DB93A04D6E44}" type="parTrans" cxnId="{82AC327D-DA20-4D22-BE23-7992E324CBAD}">
      <dgm:prSet/>
      <dgm:spPr/>
      <dgm:t>
        <a:bodyPr/>
        <a:lstStyle/>
        <a:p>
          <a:endParaRPr lang="en-CA" sz="1800"/>
        </a:p>
      </dgm:t>
    </dgm:pt>
    <dgm:pt modelId="{A64C072E-92DC-43CA-B440-E790880012DA}" type="sibTrans" cxnId="{82AC327D-DA20-4D22-BE23-7992E324CBAD}">
      <dgm:prSet/>
      <dgm:spPr/>
      <dgm:t>
        <a:bodyPr/>
        <a:lstStyle/>
        <a:p>
          <a:endParaRPr lang="en-CA" sz="1800"/>
        </a:p>
      </dgm:t>
    </dgm:pt>
    <dgm:pt modelId="{43CD495B-51A6-4757-B63F-B63870EDF8E4}">
      <dgm:prSet phldrT="[Text]" custT="1"/>
      <dgm:spPr/>
      <dgm:t>
        <a:bodyPr/>
        <a:lstStyle/>
        <a:p>
          <a:r>
            <a:rPr lang="en-CA" sz="1600" dirty="0"/>
            <a:t> </a:t>
          </a:r>
        </a:p>
      </dgm:t>
    </dgm:pt>
    <dgm:pt modelId="{923BE6EA-72A8-4BE1-8C05-9FFD0AECB70B}" type="parTrans" cxnId="{00221776-3347-4BCE-B49F-E53022887E59}">
      <dgm:prSet/>
      <dgm:spPr/>
      <dgm:t>
        <a:bodyPr/>
        <a:lstStyle/>
        <a:p>
          <a:endParaRPr lang="en-CA" sz="1800"/>
        </a:p>
      </dgm:t>
    </dgm:pt>
    <dgm:pt modelId="{2B6B1A13-6747-4EA8-8E7F-DF13A8C65D31}" type="sibTrans" cxnId="{00221776-3347-4BCE-B49F-E53022887E59}">
      <dgm:prSet/>
      <dgm:spPr/>
      <dgm:t>
        <a:bodyPr/>
        <a:lstStyle/>
        <a:p>
          <a:endParaRPr lang="en-CA" sz="1800"/>
        </a:p>
      </dgm:t>
    </dgm:pt>
    <dgm:pt modelId="{52A96845-8837-427E-99A4-76F89FCAA206}">
      <dgm:prSet phldrT="[Text]" custT="1"/>
      <dgm:spPr/>
      <dgm:t>
        <a:bodyPr/>
        <a:lstStyle/>
        <a:p>
          <a:r>
            <a:rPr lang="en-CA" sz="1300" dirty="0">
              <a:solidFill>
                <a:srgbClr val="0070C0"/>
              </a:solidFill>
            </a:rPr>
            <a:t>Poor cardinality estimates</a:t>
          </a:r>
        </a:p>
      </dgm:t>
    </dgm:pt>
    <dgm:pt modelId="{C288EBAA-BA91-4B41-8C52-9E8DD1B16A73}" type="parTrans" cxnId="{95C0D924-D945-4D2E-B728-AEE4498508F2}">
      <dgm:prSet/>
      <dgm:spPr/>
      <dgm:t>
        <a:bodyPr/>
        <a:lstStyle/>
        <a:p>
          <a:endParaRPr lang="en-CA" sz="1800"/>
        </a:p>
      </dgm:t>
    </dgm:pt>
    <dgm:pt modelId="{3F8E9799-AB69-4C40-AB79-EBC949022B92}" type="sibTrans" cxnId="{95C0D924-D945-4D2E-B728-AEE4498508F2}">
      <dgm:prSet/>
      <dgm:spPr/>
      <dgm:t>
        <a:bodyPr/>
        <a:lstStyle/>
        <a:p>
          <a:endParaRPr lang="en-CA" sz="1800"/>
        </a:p>
      </dgm:t>
    </dgm:pt>
    <dgm:pt modelId="{E5DD84F9-06E6-4B54-B90E-EC776E8E8589}">
      <dgm:prSet phldrT="[Text]" custT="1"/>
      <dgm:spPr/>
      <dgm:t>
        <a:bodyPr/>
        <a:lstStyle/>
        <a:p>
          <a:r>
            <a:rPr lang="en-CA" sz="1600" dirty="0"/>
            <a:t> </a:t>
          </a:r>
        </a:p>
      </dgm:t>
    </dgm:pt>
    <dgm:pt modelId="{ED108C7F-A1F1-45E7-B1D3-697CACA456EF}" type="sibTrans" cxnId="{C579AD51-620C-45F5-A8E1-C210DA2BD30F}">
      <dgm:prSet/>
      <dgm:spPr/>
      <dgm:t>
        <a:bodyPr/>
        <a:lstStyle/>
        <a:p>
          <a:endParaRPr lang="en-CA" sz="1800"/>
        </a:p>
      </dgm:t>
    </dgm:pt>
    <dgm:pt modelId="{5A5F19AB-5508-4A84-8982-B6410FE4D9B9}" type="parTrans" cxnId="{C579AD51-620C-45F5-A8E1-C210DA2BD30F}">
      <dgm:prSet/>
      <dgm:spPr/>
      <dgm:t>
        <a:bodyPr/>
        <a:lstStyle/>
        <a:p>
          <a:endParaRPr lang="en-CA" sz="1800"/>
        </a:p>
      </dgm:t>
    </dgm:pt>
    <dgm:pt modelId="{E28109DA-3B43-4EC6-B264-487B892F5DA6}">
      <dgm:prSet phldrT="[Text]" custT="1"/>
      <dgm:spPr/>
      <dgm:t>
        <a:bodyPr/>
        <a:lstStyle/>
        <a:p>
          <a:r>
            <a:rPr lang="en-CA" sz="1300" dirty="0">
              <a:solidFill>
                <a:srgbClr val="0070C0"/>
              </a:solidFill>
            </a:rPr>
            <a:t>Impact the performance of other queries</a:t>
          </a:r>
        </a:p>
      </dgm:t>
    </dgm:pt>
    <dgm:pt modelId="{DBE1BE7A-B33F-46AE-8A10-82A59FA98B6B}" type="parTrans" cxnId="{EA6E24DF-C6CC-4E1B-821A-12675EC61DD3}">
      <dgm:prSet/>
      <dgm:spPr/>
      <dgm:t>
        <a:bodyPr/>
        <a:lstStyle/>
        <a:p>
          <a:endParaRPr lang="en-CA" sz="1800"/>
        </a:p>
      </dgm:t>
    </dgm:pt>
    <dgm:pt modelId="{7738BE14-8DA0-4529-B80D-F03E6E2B89E2}" type="sibTrans" cxnId="{EA6E24DF-C6CC-4E1B-821A-12675EC61DD3}">
      <dgm:prSet/>
      <dgm:spPr/>
      <dgm:t>
        <a:bodyPr/>
        <a:lstStyle/>
        <a:p>
          <a:endParaRPr lang="en-CA" sz="1800"/>
        </a:p>
      </dgm:t>
    </dgm:pt>
    <dgm:pt modelId="{E7B799A7-679E-4E29-9056-A9730DCFEB87}">
      <dgm:prSet phldrT="[Text]" custT="1"/>
      <dgm:spPr/>
      <dgm:t>
        <a:bodyPr/>
        <a:lstStyle/>
        <a:p>
          <a:r>
            <a:rPr lang="en-CA" sz="1300" dirty="0">
              <a:solidFill>
                <a:srgbClr val="0070C0"/>
              </a:solidFill>
            </a:rPr>
            <a:t>Inhibit parallelism</a:t>
          </a:r>
        </a:p>
      </dgm:t>
    </dgm:pt>
    <dgm:pt modelId="{FC58F000-D831-4CF5-9B25-F67C75AFB32A}" type="parTrans" cxnId="{24B076DD-690D-4C99-A336-8FF800878FDC}">
      <dgm:prSet/>
      <dgm:spPr/>
      <dgm:t>
        <a:bodyPr/>
        <a:lstStyle/>
        <a:p>
          <a:endParaRPr lang="en-CA" sz="1800"/>
        </a:p>
      </dgm:t>
    </dgm:pt>
    <dgm:pt modelId="{727BB318-A3ED-494E-9920-EAD55AD56E25}" type="sibTrans" cxnId="{24B076DD-690D-4C99-A336-8FF800878FDC}">
      <dgm:prSet/>
      <dgm:spPr/>
      <dgm:t>
        <a:bodyPr/>
        <a:lstStyle/>
        <a:p>
          <a:endParaRPr lang="en-CA" sz="1800"/>
        </a:p>
      </dgm:t>
    </dgm:pt>
    <dgm:pt modelId="{EC4295BA-A141-46D0-A05A-7FAB650222F2}">
      <dgm:prSet phldrT="[Text]" custT="1"/>
      <dgm:spPr/>
      <dgm:t>
        <a:bodyPr/>
        <a:lstStyle/>
        <a:p>
          <a:r>
            <a:rPr lang="en-CA" sz="1300" dirty="0">
              <a:solidFill>
                <a:srgbClr val="0070C0"/>
              </a:solidFill>
            </a:rPr>
            <a:t>May cause concurrency issues</a:t>
          </a:r>
        </a:p>
      </dgm:t>
    </dgm:pt>
    <dgm:pt modelId="{7866650B-D8F7-4D32-88C2-55FE4B2CB536}" type="parTrans" cxnId="{93AFF7E0-5FAF-4742-B7A8-D49C13743C64}">
      <dgm:prSet/>
      <dgm:spPr/>
      <dgm:t>
        <a:bodyPr/>
        <a:lstStyle/>
        <a:p>
          <a:endParaRPr lang="en-CA" sz="1800"/>
        </a:p>
      </dgm:t>
    </dgm:pt>
    <dgm:pt modelId="{FC9D4BC1-0A6F-4C0E-B2F2-FB82C65AE913}" type="sibTrans" cxnId="{93AFF7E0-5FAF-4742-B7A8-D49C13743C64}">
      <dgm:prSet/>
      <dgm:spPr/>
      <dgm:t>
        <a:bodyPr/>
        <a:lstStyle/>
        <a:p>
          <a:endParaRPr lang="en-CA" sz="1800"/>
        </a:p>
      </dgm:t>
    </dgm:pt>
    <dgm:pt modelId="{491EA5E5-BA8E-4169-8F7B-C40B62D28EA5}">
      <dgm:prSet phldrT="[Text]" custT="1"/>
      <dgm:spPr/>
      <dgm:t>
        <a:bodyPr/>
        <a:lstStyle/>
        <a:p>
          <a:r>
            <a:rPr lang="en-CA" sz="1300" dirty="0">
              <a:solidFill>
                <a:srgbClr val="0070C0"/>
              </a:solidFill>
            </a:rPr>
            <a:t>Slow query</a:t>
          </a:r>
        </a:p>
      </dgm:t>
    </dgm:pt>
    <dgm:pt modelId="{7DBFFDE1-FB5B-4483-AFBA-C2272AB4CF95}" type="parTrans" cxnId="{4855BD08-0E3A-4918-9C14-CD30332D6328}">
      <dgm:prSet/>
      <dgm:spPr/>
      <dgm:t>
        <a:bodyPr/>
        <a:lstStyle/>
        <a:p>
          <a:endParaRPr lang="en-CA" sz="1800"/>
        </a:p>
      </dgm:t>
    </dgm:pt>
    <dgm:pt modelId="{5AAA4CFC-5219-452D-8468-6DEB3286C588}" type="sibTrans" cxnId="{4855BD08-0E3A-4918-9C14-CD30332D6328}">
      <dgm:prSet/>
      <dgm:spPr/>
      <dgm:t>
        <a:bodyPr/>
        <a:lstStyle/>
        <a:p>
          <a:endParaRPr lang="en-CA" sz="1800"/>
        </a:p>
      </dgm:t>
    </dgm:pt>
    <dgm:pt modelId="{CA90C4E3-EC68-43A8-85A7-1DE2EA2A3124}">
      <dgm:prSet phldrT="[Text]" custT="1"/>
      <dgm:spPr/>
      <dgm:t>
        <a:bodyPr/>
        <a:lstStyle/>
        <a:p>
          <a:r>
            <a:rPr lang="en-CA" sz="1300" dirty="0" err="1">
              <a:solidFill>
                <a:srgbClr val="0070C0"/>
              </a:solidFill>
            </a:rPr>
            <a:t>Tempdb</a:t>
          </a:r>
          <a:r>
            <a:rPr lang="en-CA" sz="1300" dirty="0">
              <a:solidFill>
                <a:srgbClr val="0070C0"/>
              </a:solidFill>
            </a:rPr>
            <a:t> pressure</a:t>
          </a:r>
        </a:p>
      </dgm:t>
    </dgm:pt>
    <dgm:pt modelId="{040DE858-C836-4676-9B03-784580E99B9E}" type="parTrans" cxnId="{32F8B955-6E7F-4EAD-9C17-AB7FA249F268}">
      <dgm:prSet/>
      <dgm:spPr/>
      <dgm:t>
        <a:bodyPr/>
        <a:lstStyle/>
        <a:p>
          <a:endParaRPr lang="en-CA" sz="1800"/>
        </a:p>
      </dgm:t>
    </dgm:pt>
    <dgm:pt modelId="{CCEB4FCF-F3E4-4989-AAA9-8A644C4C330B}" type="sibTrans" cxnId="{32F8B955-6E7F-4EAD-9C17-AB7FA249F268}">
      <dgm:prSet/>
      <dgm:spPr/>
      <dgm:t>
        <a:bodyPr/>
        <a:lstStyle/>
        <a:p>
          <a:endParaRPr lang="en-CA" sz="1800"/>
        </a:p>
      </dgm:t>
    </dgm:pt>
    <dgm:pt modelId="{563ED209-33F7-4FEF-A393-1695EF1FF551}">
      <dgm:prSet phldrT="[Text]" custT="1"/>
      <dgm:spPr/>
      <dgm:t>
        <a:bodyPr/>
        <a:lstStyle/>
        <a:p>
          <a:r>
            <a:rPr lang="en-CA" sz="1300" dirty="0">
              <a:solidFill>
                <a:srgbClr val="0070C0"/>
              </a:solidFill>
            </a:rPr>
            <a:t>Stale statistics</a:t>
          </a:r>
        </a:p>
      </dgm:t>
    </dgm:pt>
    <dgm:pt modelId="{04656F93-32AD-4155-AD73-3A728C510565}" type="parTrans" cxnId="{11511897-5A09-42FC-9C62-CC7B5921B46A}">
      <dgm:prSet/>
      <dgm:spPr/>
      <dgm:t>
        <a:bodyPr/>
        <a:lstStyle/>
        <a:p>
          <a:endParaRPr lang="en-CA" sz="1800"/>
        </a:p>
      </dgm:t>
    </dgm:pt>
    <dgm:pt modelId="{9AE1686D-CCE3-42E2-B064-AFE38D947325}" type="sibTrans" cxnId="{11511897-5A09-42FC-9C62-CC7B5921B46A}">
      <dgm:prSet/>
      <dgm:spPr/>
      <dgm:t>
        <a:bodyPr/>
        <a:lstStyle/>
        <a:p>
          <a:endParaRPr lang="en-CA" sz="1800"/>
        </a:p>
      </dgm:t>
    </dgm:pt>
    <dgm:pt modelId="{2B7EDF64-144D-452F-B9E9-DF09E5EB6602}">
      <dgm:prSet phldrT="[Text]" custT="1"/>
      <dgm:spPr/>
      <dgm:t>
        <a:bodyPr/>
        <a:lstStyle/>
        <a:p>
          <a:r>
            <a:rPr lang="en-CA" sz="1300" dirty="0">
              <a:solidFill>
                <a:srgbClr val="0070C0"/>
              </a:solidFill>
            </a:rPr>
            <a:t>Badly defined data types</a:t>
          </a:r>
        </a:p>
      </dgm:t>
    </dgm:pt>
    <dgm:pt modelId="{1726970F-0E17-4E2F-8F26-FD6AAF14A502}" type="parTrans" cxnId="{318CEDA7-736E-4594-9353-CEF6436C2EEC}">
      <dgm:prSet/>
      <dgm:spPr/>
      <dgm:t>
        <a:bodyPr/>
        <a:lstStyle/>
        <a:p>
          <a:endParaRPr lang="en-CA" sz="1800"/>
        </a:p>
      </dgm:t>
    </dgm:pt>
    <dgm:pt modelId="{1F91534A-FE82-4557-9A32-7191EA2E10C4}" type="sibTrans" cxnId="{318CEDA7-736E-4594-9353-CEF6436C2EEC}">
      <dgm:prSet/>
      <dgm:spPr/>
      <dgm:t>
        <a:bodyPr/>
        <a:lstStyle/>
        <a:p>
          <a:endParaRPr lang="en-CA" sz="1800"/>
        </a:p>
      </dgm:t>
    </dgm:pt>
    <dgm:pt modelId="{08189844-E8B8-48C4-B910-BD4FAB4D5B44}">
      <dgm:prSet phldrT="[Text]" custT="1"/>
      <dgm:spPr/>
      <dgm:t>
        <a:bodyPr/>
        <a:lstStyle/>
        <a:p>
          <a:r>
            <a:rPr lang="en-CA" sz="1300" dirty="0">
              <a:solidFill>
                <a:srgbClr val="0070C0"/>
              </a:solidFill>
            </a:rPr>
            <a:t>Not eliminating rows early in the query</a:t>
          </a:r>
        </a:p>
      </dgm:t>
    </dgm:pt>
    <dgm:pt modelId="{591517C7-FAD8-4B76-B0F6-54ED03D1F016}" type="parTrans" cxnId="{EA8684D0-41D2-4738-87CE-6B06B316B3A6}">
      <dgm:prSet/>
      <dgm:spPr/>
      <dgm:t>
        <a:bodyPr/>
        <a:lstStyle/>
        <a:p>
          <a:endParaRPr lang="en-CA" sz="1800"/>
        </a:p>
      </dgm:t>
    </dgm:pt>
    <dgm:pt modelId="{38C28F3F-C5CA-4E51-A491-473A1A3F1789}" type="sibTrans" cxnId="{EA8684D0-41D2-4738-87CE-6B06B316B3A6}">
      <dgm:prSet/>
      <dgm:spPr/>
      <dgm:t>
        <a:bodyPr/>
        <a:lstStyle/>
        <a:p>
          <a:endParaRPr lang="en-CA" sz="1800"/>
        </a:p>
      </dgm:t>
    </dgm:pt>
    <dgm:pt modelId="{8AA91B0C-D559-40C8-9AE8-476D1C2F2550}">
      <dgm:prSet phldrT="[Text]" custT="1"/>
      <dgm:spPr/>
      <dgm:t>
        <a:bodyPr/>
        <a:lstStyle/>
        <a:p>
          <a:r>
            <a:rPr lang="en-CA" sz="1300" dirty="0">
              <a:solidFill>
                <a:srgbClr val="0070C0"/>
              </a:solidFill>
            </a:rPr>
            <a:t>Selecting more columns than you need</a:t>
          </a:r>
        </a:p>
      </dgm:t>
    </dgm:pt>
    <dgm:pt modelId="{5FDF9AB2-0FCB-450B-9F34-21023EE5B815}" type="parTrans" cxnId="{BF8371E5-06FB-4593-A035-786581772ECA}">
      <dgm:prSet/>
      <dgm:spPr/>
      <dgm:t>
        <a:bodyPr/>
        <a:lstStyle/>
        <a:p>
          <a:endParaRPr lang="en-CA" sz="1800"/>
        </a:p>
      </dgm:t>
    </dgm:pt>
    <dgm:pt modelId="{FC8D4A0C-91D4-450C-9CF8-9A0D28C24073}" type="sibTrans" cxnId="{BF8371E5-06FB-4593-A035-786581772ECA}">
      <dgm:prSet/>
      <dgm:spPr/>
      <dgm:t>
        <a:bodyPr/>
        <a:lstStyle/>
        <a:p>
          <a:endParaRPr lang="en-CA" sz="1800"/>
        </a:p>
      </dgm:t>
    </dgm:pt>
    <dgm:pt modelId="{F3174FFA-F6F6-4AD6-B2D8-474335CAF650}">
      <dgm:prSet phldrT="[Text]" custT="1"/>
      <dgm:spPr/>
      <dgm:t>
        <a:bodyPr/>
        <a:lstStyle/>
        <a:p>
          <a:r>
            <a:rPr lang="en-CA" sz="1300" dirty="0">
              <a:solidFill>
                <a:srgbClr val="0070C0"/>
              </a:solidFill>
            </a:rPr>
            <a:t>Selecting all your columns at once</a:t>
          </a:r>
        </a:p>
      </dgm:t>
    </dgm:pt>
    <dgm:pt modelId="{C9177DB1-5ADE-40EA-895D-94351EB67EAF}" type="parTrans" cxnId="{9D12C5CA-F2CD-4A7C-B25D-BB5615182263}">
      <dgm:prSet/>
      <dgm:spPr/>
      <dgm:t>
        <a:bodyPr/>
        <a:lstStyle/>
        <a:p>
          <a:endParaRPr lang="en-CA" sz="1800"/>
        </a:p>
      </dgm:t>
    </dgm:pt>
    <dgm:pt modelId="{ECA0D179-A9DB-4173-9BBF-16785B4F2361}" type="sibTrans" cxnId="{9D12C5CA-F2CD-4A7C-B25D-BB5615182263}">
      <dgm:prSet/>
      <dgm:spPr/>
      <dgm:t>
        <a:bodyPr/>
        <a:lstStyle/>
        <a:p>
          <a:endParaRPr lang="en-CA" sz="1800"/>
        </a:p>
      </dgm:t>
    </dgm:pt>
    <dgm:pt modelId="{11F7D289-0594-4D84-8FF2-5BBE737B6D33}" type="pres">
      <dgm:prSet presAssocID="{094EA724-135A-4C5A-BBF5-B2B7816FA2F6}" presName="Name0" presStyleCnt="0">
        <dgm:presLayoutVars>
          <dgm:chMax/>
          <dgm:chPref val="3"/>
          <dgm:dir/>
          <dgm:animOne val="branch"/>
          <dgm:animLvl val="lvl"/>
        </dgm:presLayoutVars>
      </dgm:prSet>
      <dgm:spPr/>
    </dgm:pt>
    <dgm:pt modelId="{49A80DE4-EF15-43F4-AF9A-A4A34EEF7AE1}" type="pres">
      <dgm:prSet presAssocID="{7C8A6AA3-E9EE-41CC-9A02-1150EB4C3932}" presName="composite" presStyleCnt="0"/>
      <dgm:spPr/>
    </dgm:pt>
    <dgm:pt modelId="{C80AE054-BD01-48F2-8BE9-6D4FC416F78A}" type="pres">
      <dgm:prSet presAssocID="{7C8A6AA3-E9EE-41CC-9A02-1150EB4C3932}" presName="FirstChild" presStyleLbl="revTx" presStyleIdx="0" presStyleCnt="6">
        <dgm:presLayoutVars>
          <dgm:chMax val="0"/>
          <dgm:chPref val="0"/>
          <dgm:bulletEnabled val="1"/>
        </dgm:presLayoutVars>
      </dgm:prSet>
      <dgm:spPr/>
    </dgm:pt>
    <dgm:pt modelId="{43235C7F-E75F-4484-9537-69A564E3E70C}" type="pres">
      <dgm:prSet presAssocID="{7C8A6AA3-E9EE-41CC-9A02-1150EB4C3932}" presName="Parent" presStyleLbl="alignNode1" presStyleIdx="0" presStyleCnt="3">
        <dgm:presLayoutVars>
          <dgm:chMax val="3"/>
          <dgm:chPref val="3"/>
          <dgm:bulletEnabled val="1"/>
        </dgm:presLayoutVars>
      </dgm:prSet>
      <dgm:spPr/>
    </dgm:pt>
    <dgm:pt modelId="{DE957412-8D7E-4E56-BE00-875FB8D2177E}" type="pres">
      <dgm:prSet presAssocID="{7C8A6AA3-E9EE-41CC-9A02-1150EB4C3932}" presName="Accent" presStyleLbl="parChTrans1D1" presStyleIdx="0" presStyleCnt="3"/>
      <dgm:spPr/>
    </dgm:pt>
    <dgm:pt modelId="{45D32A6D-7D1D-4D33-9EE1-900421F922E2}" type="pres">
      <dgm:prSet presAssocID="{7C8A6AA3-E9EE-41CC-9A02-1150EB4C3932}" presName="Child" presStyleLbl="revTx" presStyleIdx="1" presStyleCnt="6" custScaleY="69028">
        <dgm:presLayoutVars>
          <dgm:chMax val="0"/>
          <dgm:chPref val="0"/>
          <dgm:bulletEnabled val="1"/>
        </dgm:presLayoutVars>
      </dgm:prSet>
      <dgm:spPr/>
    </dgm:pt>
    <dgm:pt modelId="{C024E2D3-FE32-4B3B-95AB-C9880E2BC719}" type="pres">
      <dgm:prSet presAssocID="{B2DCA793-B7D2-4595-A807-60822EA0AEC1}" presName="sibTrans" presStyleCnt="0"/>
      <dgm:spPr/>
    </dgm:pt>
    <dgm:pt modelId="{1DBA48F3-AD5E-4F51-86A4-57D6A0CFFF12}" type="pres">
      <dgm:prSet presAssocID="{82AB9093-BB73-4623-B129-F7A622ED63C8}" presName="composite" presStyleCnt="0"/>
      <dgm:spPr/>
    </dgm:pt>
    <dgm:pt modelId="{FF74848E-7D4D-46F1-A653-4B30BEECE28D}" type="pres">
      <dgm:prSet presAssocID="{82AB9093-BB73-4623-B129-F7A622ED63C8}" presName="FirstChild" presStyleLbl="revTx" presStyleIdx="2" presStyleCnt="6">
        <dgm:presLayoutVars>
          <dgm:chMax val="0"/>
          <dgm:chPref val="0"/>
          <dgm:bulletEnabled val="1"/>
        </dgm:presLayoutVars>
      </dgm:prSet>
      <dgm:spPr/>
    </dgm:pt>
    <dgm:pt modelId="{0EA700EE-EDC2-4B5D-9F89-9ED8C10EB9E7}" type="pres">
      <dgm:prSet presAssocID="{82AB9093-BB73-4623-B129-F7A622ED63C8}" presName="Parent" presStyleLbl="alignNode1" presStyleIdx="1" presStyleCnt="3">
        <dgm:presLayoutVars>
          <dgm:chMax val="3"/>
          <dgm:chPref val="3"/>
          <dgm:bulletEnabled val="1"/>
        </dgm:presLayoutVars>
      </dgm:prSet>
      <dgm:spPr/>
    </dgm:pt>
    <dgm:pt modelId="{4DF17E96-DDBE-40D3-BF72-CF576ACBB6DF}" type="pres">
      <dgm:prSet presAssocID="{82AB9093-BB73-4623-B129-F7A622ED63C8}" presName="Accent" presStyleLbl="parChTrans1D1" presStyleIdx="1" presStyleCnt="3"/>
      <dgm:spPr/>
    </dgm:pt>
    <dgm:pt modelId="{003109C1-BDE4-400D-81A2-7B34B2165AA4}" type="pres">
      <dgm:prSet presAssocID="{82AB9093-BB73-4623-B129-F7A622ED63C8}" presName="Child" presStyleLbl="revTx" presStyleIdx="3" presStyleCnt="6" custScaleY="52277">
        <dgm:presLayoutVars>
          <dgm:chMax val="0"/>
          <dgm:chPref val="0"/>
          <dgm:bulletEnabled val="1"/>
        </dgm:presLayoutVars>
      </dgm:prSet>
      <dgm:spPr/>
    </dgm:pt>
    <dgm:pt modelId="{533B0CCC-9CD6-4BD3-8C7A-5B982A158FCB}" type="pres">
      <dgm:prSet presAssocID="{C67C3D19-2410-4441-ACE6-62B0ACE8E22B}" presName="sibTrans" presStyleCnt="0"/>
      <dgm:spPr/>
    </dgm:pt>
    <dgm:pt modelId="{BCB8716C-50D0-437B-8AE8-E1DD48C25113}" type="pres">
      <dgm:prSet presAssocID="{E3D774B4-1E18-4BBD-A7F3-86B8AC9D1290}" presName="composite" presStyleCnt="0"/>
      <dgm:spPr/>
    </dgm:pt>
    <dgm:pt modelId="{B2B4ACB1-2208-40DA-BC6E-91F337D37E70}" type="pres">
      <dgm:prSet presAssocID="{E3D774B4-1E18-4BBD-A7F3-86B8AC9D1290}" presName="FirstChild" presStyleLbl="revTx" presStyleIdx="4" presStyleCnt="6">
        <dgm:presLayoutVars>
          <dgm:chMax val="0"/>
          <dgm:chPref val="0"/>
          <dgm:bulletEnabled val="1"/>
        </dgm:presLayoutVars>
      </dgm:prSet>
      <dgm:spPr/>
    </dgm:pt>
    <dgm:pt modelId="{9C4FFAC4-209D-4C15-9985-C8758A9BA678}" type="pres">
      <dgm:prSet presAssocID="{E3D774B4-1E18-4BBD-A7F3-86B8AC9D1290}" presName="Parent" presStyleLbl="alignNode1" presStyleIdx="2" presStyleCnt="3">
        <dgm:presLayoutVars>
          <dgm:chMax val="3"/>
          <dgm:chPref val="3"/>
          <dgm:bulletEnabled val="1"/>
        </dgm:presLayoutVars>
      </dgm:prSet>
      <dgm:spPr/>
    </dgm:pt>
    <dgm:pt modelId="{82B35291-CDBD-4E90-98C6-D101A727A24C}" type="pres">
      <dgm:prSet presAssocID="{E3D774B4-1E18-4BBD-A7F3-86B8AC9D1290}" presName="Accent" presStyleLbl="parChTrans1D1" presStyleIdx="2" presStyleCnt="3"/>
      <dgm:spPr/>
    </dgm:pt>
    <dgm:pt modelId="{124F0508-6FBD-4401-9F73-1E396404E53F}" type="pres">
      <dgm:prSet presAssocID="{E3D774B4-1E18-4BBD-A7F3-86B8AC9D1290}" presName="Child" presStyleLbl="revTx" presStyleIdx="5" presStyleCnt="6">
        <dgm:presLayoutVars>
          <dgm:chMax val="0"/>
          <dgm:chPref val="0"/>
          <dgm:bulletEnabled val="1"/>
        </dgm:presLayoutVars>
      </dgm:prSet>
      <dgm:spPr/>
    </dgm:pt>
  </dgm:ptLst>
  <dgm:cxnLst>
    <dgm:cxn modelId="{4855BD08-0E3A-4918-9C14-CD30332D6328}" srcId="{82AB9093-BB73-4623-B129-F7A622ED63C8}" destId="{491EA5E5-BA8E-4169-8F7B-C40B62D28EA5}" srcOrd="2" destOrd="0" parTransId="{7DBFFDE1-FB5B-4483-AFBA-C2272AB4CF95}" sibTransId="{5AAA4CFC-5219-452D-8468-6DEB3286C588}"/>
    <dgm:cxn modelId="{492EF01C-2001-4DF2-9BFE-7352FC6417F1}" type="presOf" srcId="{7C8A6AA3-E9EE-41CC-9A02-1150EB4C3932}" destId="{43235C7F-E75F-4484-9537-69A564E3E70C}" srcOrd="0" destOrd="0" presId="urn:microsoft.com/office/officeart/2011/layout/TabList"/>
    <dgm:cxn modelId="{52FD1524-8624-4C18-A645-AEE66BF97AA2}" type="presOf" srcId="{D0585149-4904-44E7-81F4-9C385F5FA0B9}" destId="{FF74848E-7D4D-46F1-A653-4B30BEECE28D}" srcOrd="0" destOrd="0" presId="urn:microsoft.com/office/officeart/2011/layout/TabList"/>
    <dgm:cxn modelId="{95C0D924-D945-4D2E-B728-AEE4498508F2}" srcId="{E3D774B4-1E18-4BBD-A7F3-86B8AC9D1290}" destId="{52A96845-8837-427E-99A4-76F89FCAA206}" srcOrd="1" destOrd="0" parTransId="{C288EBAA-BA91-4B41-8C52-9E8DD1B16A73}" sibTransId="{3F8E9799-AB69-4C40-AB79-EBC949022B92}"/>
    <dgm:cxn modelId="{3397D929-7996-4199-B736-A95F399111CF}" type="presOf" srcId="{DD8E58C0-0B17-474A-8CB3-C2593452DCAF}" destId="{003109C1-BDE4-400D-81A2-7B34B2165AA4}" srcOrd="0" destOrd="0" presId="urn:microsoft.com/office/officeart/2011/layout/TabList"/>
    <dgm:cxn modelId="{DB485F2C-1BBE-4BFB-B2E0-5CDADDE4208A}" type="presOf" srcId="{43CD495B-51A6-4757-B63F-B63870EDF8E4}" destId="{B2B4ACB1-2208-40DA-BC6E-91F337D37E70}" srcOrd="0" destOrd="0" presId="urn:microsoft.com/office/officeart/2011/layout/TabList"/>
    <dgm:cxn modelId="{B2188331-6F3F-4BEF-B00C-903346ED29F0}" type="presOf" srcId="{08189844-E8B8-48C4-B910-BD4FAB4D5B44}" destId="{124F0508-6FBD-4401-9F73-1E396404E53F}" srcOrd="0" destOrd="3" presId="urn:microsoft.com/office/officeart/2011/layout/TabList"/>
    <dgm:cxn modelId="{A298E135-16FB-4AA2-A2BC-A8AF46F0CF2C}" type="presOf" srcId="{563ED209-33F7-4FEF-A393-1695EF1FF551}" destId="{124F0508-6FBD-4401-9F73-1E396404E53F}" srcOrd="0" destOrd="1" presId="urn:microsoft.com/office/officeart/2011/layout/TabList"/>
    <dgm:cxn modelId="{8B043E3A-921D-49C4-9BDA-2595D10E5237}" srcId="{094EA724-135A-4C5A-BBF5-B2B7816FA2F6}" destId="{7C8A6AA3-E9EE-41CC-9A02-1150EB4C3932}" srcOrd="0" destOrd="0" parTransId="{AE3AA07E-ACC7-4EB2-BC9E-4B3163A4DC69}" sibTransId="{B2DCA793-B7D2-4595-A807-60822EA0AEC1}"/>
    <dgm:cxn modelId="{B027B23E-4787-48E4-9CEE-4D726EC413C6}" type="presOf" srcId="{E3D774B4-1E18-4BBD-A7F3-86B8AC9D1290}" destId="{9C4FFAC4-209D-4C15-9985-C8758A9BA678}" srcOrd="0" destOrd="0" presId="urn:microsoft.com/office/officeart/2011/layout/TabList"/>
    <dgm:cxn modelId="{E210BF45-1AAA-4252-AFCF-7B528E57D666}" srcId="{82AB9093-BB73-4623-B129-F7A622ED63C8}" destId="{DD8E58C0-0B17-474A-8CB3-C2593452DCAF}" srcOrd="1" destOrd="0" parTransId="{59802E8A-9B38-4A37-9FC9-2B6D8DC316BD}" sibTransId="{22050316-C372-4D37-9710-2C05CC41638D}"/>
    <dgm:cxn modelId="{C579AD51-620C-45F5-A8E1-C210DA2BD30F}" srcId="{7C8A6AA3-E9EE-41CC-9A02-1150EB4C3932}" destId="{E5DD84F9-06E6-4B54-B90E-EC776E8E8589}" srcOrd="0" destOrd="0" parTransId="{5A5F19AB-5508-4A84-8982-B6410FE4D9B9}" sibTransId="{ED108C7F-A1F1-45E7-B1D3-697CACA456EF}"/>
    <dgm:cxn modelId="{31F79953-D534-4048-83A5-891C644DA299}" type="presOf" srcId="{E7B799A7-679E-4E29-9056-A9730DCFEB87}" destId="{45D32A6D-7D1D-4D33-9EE1-900421F922E2}" srcOrd="0" destOrd="2" presId="urn:microsoft.com/office/officeart/2011/layout/TabList"/>
    <dgm:cxn modelId="{32F8B955-6E7F-4EAD-9C17-AB7FA249F268}" srcId="{82AB9093-BB73-4623-B129-F7A622ED63C8}" destId="{CA90C4E3-EC68-43A8-85A7-1DE2EA2A3124}" srcOrd="3" destOrd="0" parTransId="{040DE858-C836-4676-9B03-784580E99B9E}" sibTransId="{CCEB4FCF-F3E4-4989-AAA9-8A644C4C330B}"/>
    <dgm:cxn modelId="{00221776-3347-4BCE-B49F-E53022887E59}" srcId="{E3D774B4-1E18-4BBD-A7F3-86B8AC9D1290}" destId="{43CD495B-51A6-4757-B63F-B63870EDF8E4}" srcOrd="0" destOrd="0" parTransId="{923BE6EA-72A8-4BE1-8C05-9FFD0AECB70B}" sibTransId="{2B6B1A13-6747-4EA8-8E7F-DF13A8C65D31}"/>
    <dgm:cxn modelId="{82AC327D-DA20-4D22-BE23-7992E324CBAD}" srcId="{094EA724-135A-4C5A-BBF5-B2B7816FA2F6}" destId="{E3D774B4-1E18-4BBD-A7F3-86B8AC9D1290}" srcOrd="2" destOrd="0" parTransId="{DD4F492B-5227-4DB8-9B12-DB93A04D6E44}" sibTransId="{A64C072E-92DC-43CA-B440-E790880012DA}"/>
    <dgm:cxn modelId="{C98E8291-D99D-4175-B187-61E264BBE263}" srcId="{82AB9093-BB73-4623-B129-F7A622ED63C8}" destId="{D0585149-4904-44E7-81F4-9C385F5FA0B9}" srcOrd="0" destOrd="0" parTransId="{404AD057-11CE-4FBA-AB5B-A44578773C3E}" sibTransId="{8F8090C9-F30F-4220-81A6-EE73CE54B1AE}"/>
    <dgm:cxn modelId="{11511897-5A09-42FC-9C62-CC7B5921B46A}" srcId="{E3D774B4-1E18-4BBD-A7F3-86B8AC9D1290}" destId="{563ED209-33F7-4FEF-A393-1695EF1FF551}" srcOrd="2" destOrd="0" parTransId="{04656F93-32AD-4155-AD73-3A728C510565}" sibTransId="{9AE1686D-CCE3-42E2-B064-AFE38D947325}"/>
    <dgm:cxn modelId="{F60A4C9E-54C1-4641-976B-887C778534CF}" srcId="{094EA724-135A-4C5A-BBF5-B2B7816FA2F6}" destId="{82AB9093-BB73-4623-B129-F7A622ED63C8}" srcOrd="1" destOrd="0" parTransId="{E091FF8F-B4F7-4A28-ADB4-2BA5D28F4F5E}" sibTransId="{C67C3D19-2410-4441-ACE6-62B0ACE8E22B}"/>
    <dgm:cxn modelId="{7D10F0A0-489B-4BD7-840E-FD7B3E68398D}" type="presOf" srcId="{CA90C4E3-EC68-43A8-85A7-1DE2EA2A3124}" destId="{003109C1-BDE4-400D-81A2-7B34B2165AA4}" srcOrd="0" destOrd="2" presId="urn:microsoft.com/office/officeart/2011/layout/TabList"/>
    <dgm:cxn modelId="{318CEDA7-736E-4594-9353-CEF6436C2EEC}" srcId="{E3D774B4-1E18-4BBD-A7F3-86B8AC9D1290}" destId="{2B7EDF64-144D-452F-B9E9-DF09E5EB6602}" srcOrd="3" destOrd="0" parTransId="{1726970F-0E17-4E2F-8F26-FD6AAF14A502}" sibTransId="{1F91534A-FE82-4557-9A32-7191EA2E10C4}"/>
    <dgm:cxn modelId="{ED4D02B5-48BE-4071-BF12-3B3B5A0F065B}" type="presOf" srcId="{25A58AE2-C1C0-4079-A727-4E408F4B4C30}" destId="{45D32A6D-7D1D-4D33-9EE1-900421F922E2}" srcOrd="0" destOrd="0" presId="urn:microsoft.com/office/officeart/2011/layout/TabList"/>
    <dgm:cxn modelId="{1CCF33B7-8D8E-4D27-8A21-2761D9A225CE}" type="presOf" srcId="{E28109DA-3B43-4EC6-B264-487B892F5DA6}" destId="{45D32A6D-7D1D-4D33-9EE1-900421F922E2}" srcOrd="0" destOrd="1" presId="urn:microsoft.com/office/officeart/2011/layout/TabList"/>
    <dgm:cxn modelId="{AC0A56BB-7EFB-4F1C-8DED-B2EDDDD8B3D9}" type="presOf" srcId="{EC4295BA-A141-46D0-A05A-7FAB650222F2}" destId="{45D32A6D-7D1D-4D33-9EE1-900421F922E2}" srcOrd="0" destOrd="3" presId="urn:microsoft.com/office/officeart/2011/layout/TabList"/>
    <dgm:cxn modelId="{350955BD-120E-41EF-B7CC-271DF8C2764B}" type="presOf" srcId="{8AA91B0C-D559-40C8-9AE8-476D1C2F2550}" destId="{124F0508-6FBD-4401-9F73-1E396404E53F}" srcOrd="0" destOrd="4" presId="urn:microsoft.com/office/officeart/2011/layout/TabList"/>
    <dgm:cxn modelId="{0ECC93BD-0216-4019-B354-4A44AF9968BE}" type="presOf" srcId="{82AB9093-BB73-4623-B129-F7A622ED63C8}" destId="{0EA700EE-EDC2-4B5D-9F89-9ED8C10EB9E7}" srcOrd="0" destOrd="0" presId="urn:microsoft.com/office/officeart/2011/layout/TabList"/>
    <dgm:cxn modelId="{9D12C5CA-F2CD-4A7C-B25D-BB5615182263}" srcId="{E3D774B4-1E18-4BBD-A7F3-86B8AC9D1290}" destId="{F3174FFA-F6F6-4AD6-B2D8-474335CAF650}" srcOrd="6" destOrd="0" parTransId="{C9177DB1-5ADE-40EA-895D-94351EB67EAF}" sibTransId="{ECA0D179-A9DB-4173-9BBF-16785B4F2361}"/>
    <dgm:cxn modelId="{8F7A42CB-97F9-46B6-9D1B-70A21481BEF2}" type="presOf" srcId="{094EA724-135A-4C5A-BBF5-B2B7816FA2F6}" destId="{11F7D289-0594-4D84-8FF2-5BBE737B6D33}" srcOrd="0" destOrd="0" presId="urn:microsoft.com/office/officeart/2011/layout/TabList"/>
    <dgm:cxn modelId="{EA8684D0-41D2-4738-87CE-6B06B316B3A6}" srcId="{E3D774B4-1E18-4BBD-A7F3-86B8AC9D1290}" destId="{08189844-E8B8-48C4-B910-BD4FAB4D5B44}" srcOrd="4" destOrd="0" parTransId="{591517C7-FAD8-4B76-B0F6-54ED03D1F016}" sibTransId="{38C28F3F-C5CA-4E51-A491-473A1A3F1789}"/>
    <dgm:cxn modelId="{366914D2-A0A4-46B9-A740-11042BA72DAF}" type="presOf" srcId="{52A96845-8837-427E-99A4-76F89FCAA206}" destId="{124F0508-6FBD-4401-9F73-1E396404E53F}" srcOrd="0" destOrd="0" presId="urn:microsoft.com/office/officeart/2011/layout/TabList"/>
    <dgm:cxn modelId="{DC8F76D7-0412-42E8-8746-C6C79B0EF9A7}" type="presOf" srcId="{F3174FFA-F6F6-4AD6-B2D8-474335CAF650}" destId="{124F0508-6FBD-4401-9F73-1E396404E53F}" srcOrd="0" destOrd="5" presId="urn:microsoft.com/office/officeart/2011/layout/TabList"/>
    <dgm:cxn modelId="{04F96BDC-9CED-4003-A0B3-CD49AC161EDB}" type="presOf" srcId="{491EA5E5-BA8E-4169-8F7B-C40B62D28EA5}" destId="{003109C1-BDE4-400D-81A2-7B34B2165AA4}" srcOrd="0" destOrd="1" presId="urn:microsoft.com/office/officeart/2011/layout/TabList"/>
    <dgm:cxn modelId="{24B076DD-690D-4C99-A336-8FF800878FDC}" srcId="{7C8A6AA3-E9EE-41CC-9A02-1150EB4C3932}" destId="{E7B799A7-679E-4E29-9056-A9730DCFEB87}" srcOrd="3" destOrd="0" parTransId="{FC58F000-D831-4CF5-9B25-F67C75AFB32A}" sibTransId="{727BB318-A3ED-494E-9920-EAD55AD56E25}"/>
    <dgm:cxn modelId="{B9F4ADDE-E7DB-4388-8B8E-35F45E1592E4}" type="presOf" srcId="{2B7EDF64-144D-452F-B9E9-DF09E5EB6602}" destId="{124F0508-6FBD-4401-9F73-1E396404E53F}" srcOrd="0" destOrd="2" presId="urn:microsoft.com/office/officeart/2011/layout/TabList"/>
    <dgm:cxn modelId="{EA6E24DF-C6CC-4E1B-821A-12675EC61DD3}" srcId="{7C8A6AA3-E9EE-41CC-9A02-1150EB4C3932}" destId="{E28109DA-3B43-4EC6-B264-487B892F5DA6}" srcOrd="2" destOrd="0" parTransId="{DBE1BE7A-B33F-46AE-8A10-82A59FA98B6B}" sibTransId="{7738BE14-8DA0-4529-B80D-F03E6E2B89E2}"/>
    <dgm:cxn modelId="{93AFF7E0-5FAF-4742-B7A8-D49C13743C64}" srcId="{7C8A6AA3-E9EE-41CC-9A02-1150EB4C3932}" destId="{EC4295BA-A141-46D0-A05A-7FAB650222F2}" srcOrd="4" destOrd="0" parTransId="{7866650B-D8F7-4D32-88C2-55FE4B2CB536}" sibTransId="{FC9D4BC1-0A6F-4C0E-B2F2-FB82C65AE913}"/>
    <dgm:cxn modelId="{BF8371E5-06FB-4593-A035-786581772ECA}" srcId="{E3D774B4-1E18-4BBD-A7F3-86B8AC9D1290}" destId="{8AA91B0C-D559-40C8-9AE8-476D1C2F2550}" srcOrd="5" destOrd="0" parTransId="{5FDF9AB2-0FCB-450B-9F34-21023EE5B815}" sibTransId="{FC8D4A0C-91D4-450C-9CF8-9A0D28C24073}"/>
    <dgm:cxn modelId="{BEA7ECED-4CBA-4683-810E-ED2A130D0462}" type="presOf" srcId="{E5DD84F9-06E6-4B54-B90E-EC776E8E8589}" destId="{C80AE054-BD01-48F2-8BE9-6D4FC416F78A}" srcOrd="0" destOrd="0" presId="urn:microsoft.com/office/officeart/2011/layout/TabList"/>
    <dgm:cxn modelId="{2C29B9F9-3C68-401D-9768-4D5AE787E823}" srcId="{7C8A6AA3-E9EE-41CC-9A02-1150EB4C3932}" destId="{25A58AE2-C1C0-4079-A727-4E408F4B4C30}" srcOrd="1" destOrd="0" parTransId="{10A9626A-7E14-4285-85C3-5483B419BC9C}" sibTransId="{A3335B5B-524C-47B4-BD30-965D60873498}"/>
    <dgm:cxn modelId="{0A8BD2E9-5C01-41F0-A199-EBECCFB9CC8D}" type="presParOf" srcId="{11F7D289-0594-4D84-8FF2-5BBE737B6D33}" destId="{49A80DE4-EF15-43F4-AF9A-A4A34EEF7AE1}" srcOrd="0" destOrd="0" presId="urn:microsoft.com/office/officeart/2011/layout/TabList"/>
    <dgm:cxn modelId="{BC1588DB-543C-4575-8CBA-C3F85DEDD925}" type="presParOf" srcId="{49A80DE4-EF15-43F4-AF9A-A4A34EEF7AE1}" destId="{C80AE054-BD01-48F2-8BE9-6D4FC416F78A}" srcOrd="0" destOrd="0" presId="urn:microsoft.com/office/officeart/2011/layout/TabList"/>
    <dgm:cxn modelId="{E8174872-72D4-412B-932A-8C0C82E32146}" type="presParOf" srcId="{49A80DE4-EF15-43F4-AF9A-A4A34EEF7AE1}" destId="{43235C7F-E75F-4484-9537-69A564E3E70C}" srcOrd="1" destOrd="0" presId="urn:microsoft.com/office/officeart/2011/layout/TabList"/>
    <dgm:cxn modelId="{C681F1EA-EB7F-4A91-96AD-E635E2635C0F}" type="presParOf" srcId="{49A80DE4-EF15-43F4-AF9A-A4A34EEF7AE1}" destId="{DE957412-8D7E-4E56-BE00-875FB8D2177E}" srcOrd="2" destOrd="0" presId="urn:microsoft.com/office/officeart/2011/layout/TabList"/>
    <dgm:cxn modelId="{959FCEC0-3150-4CBF-AF0C-EC57AD940AC2}" type="presParOf" srcId="{11F7D289-0594-4D84-8FF2-5BBE737B6D33}" destId="{45D32A6D-7D1D-4D33-9EE1-900421F922E2}" srcOrd="1" destOrd="0" presId="urn:microsoft.com/office/officeart/2011/layout/TabList"/>
    <dgm:cxn modelId="{A22D1DD9-77D3-4BC1-AF8E-EC58DDBDE5C5}" type="presParOf" srcId="{11F7D289-0594-4D84-8FF2-5BBE737B6D33}" destId="{C024E2D3-FE32-4B3B-95AB-C9880E2BC719}" srcOrd="2" destOrd="0" presId="urn:microsoft.com/office/officeart/2011/layout/TabList"/>
    <dgm:cxn modelId="{7A756C91-784A-498A-9563-6A5C8B9A5475}" type="presParOf" srcId="{11F7D289-0594-4D84-8FF2-5BBE737B6D33}" destId="{1DBA48F3-AD5E-4F51-86A4-57D6A0CFFF12}" srcOrd="3" destOrd="0" presId="urn:microsoft.com/office/officeart/2011/layout/TabList"/>
    <dgm:cxn modelId="{9AC7B86E-4D9B-4227-8F05-2BEE7D787420}" type="presParOf" srcId="{1DBA48F3-AD5E-4F51-86A4-57D6A0CFFF12}" destId="{FF74848E-7D4D-46F1-A653-4B30BEECE28D}" srcOrd="0" destOrd="0" presId="urn:microsoft.com/office/officeart/2011/layout/TabList"/>
    <dgm:cxn modelId="{D7891363-603A-4A74-AE30-181AF0689ED3}" type="presParOf" srcId="{1DBA48F3-AD5E-4F51-86A4-57D6A0CFFF12}" destId="{0EA700EE-EDC2-4B5D-9F89-9ED8C10EB9E7}" srcOrd="1" destOrd="0" presId="urn:microsoft.com/office/officeart/2011/layout/TabList"/>
    <dgm:cxn modelId="{8C5C06B9-7AB8-41E2-B595-5F4E5D40D040}" type="presParOf" srcId="{1DBA48F3-AD5E-4F51-86A4-57D6A0CFFF12}" destId="{4DF17E96-DDBE-40D3-BF72-CF576ACBB6DF}" srcOrd="2" destOrd="0" presId="urn:microsoft.com/office/officeart/2011/layout/TabList"/>
    <dgm:cxn modelId="{685EA4A3-8ED3-46D3-8F70-B8FB4EF9BDF9}" type="presParOf" srcId="{11F7D289-0594-4D84-8FF2-5BBE737B6D33}" destId="{003109C1-BDE4-400D-81A2-7B34B2165AA4}" srcOrd="4" destOrd="0" presId="urn:microsoft.com/office/officeart/2011/layout/TabList"/>
    <dgm:cxn modelId="{CFF02C5A-C107-4B29-92DA-82BC950555F4}" type="presParOf" srcId="{11F7D289-0594-4D84-8FF2-5BBE737B6D33}" destId="{533B0CCC-9CD6-4BD3-8C7A-5B982A158FCB}" srcOrd="5" destOrd="0" presId="urn:microsoft.com/office/officeart/2011/layout/TabList"/>
    <dgm:cxn modelId="{5809A9C8-4C7D-4367-B8EA-1818A783D5B7}" type="presParOf" srcId="{11F7D289-0594-4D84-8FF2-5BBE737B6D33}" destId="{BCB8716C-50D0-437B-8AE8-E1DD48C25113}" srcOrd="6" destOrd="0" presId="urn:microsoft.com/office/officeart/2011/layout/TabList"/>
    <dgm:cxn modelId="{281139E9-7753-4974-94D6-5A8FC820CB97}" type="presParOf" srcId="{BCB8716C-50D0-437B-8AE8-E1DD48C25113}" destId="{B2B4ACB1-2208-40DA-BC6E-91F337D37E70}" srcOrd="0" destOrd="0" presId="urn:microsoft.com/office/officeart/2011/layout/TabList"/>
    <dgm:cxn modelId="{5BCF3F41-3523-4639-8CEA-5A1C62B0FE56}" type="presParOf" srcId="{BCB8716C-50D0-437B-8AE8-E1DD48C25113}" destId="{9C4FFAC4-209D-4C15-9985-C8758A9BA678}" srcOrd="1" destOrd="0" presId="urn:microsoft.com/office/officeart/2011/layout/TabList"/>
    <dgm:cxn modelId="{99B92A23-06BA-47E9-83D0-67AB2127CB97}" type="presParOf" srcId="{BCB8716C-50D0-437B-8AE8-E1DD48C25113}" destId="{82B35291-CDBD-4E90-98C6-D101A727A24C}" srcOrd="2" destOrd="0" presId="urn:microsoft.com/office/officeart/2011/layout/TabList"/>
    <dgm:cxn modelId="{FF9E66EC-627B-43EA-94C0-B56C184C81B5}" type="presParOf" srcId="{11F7D289-0594-4D84-8FF2-5BBE737B6D33}" destId="{124F0508-6FBD-4401-9F73-1E396404E53F}"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F5615C8-3F34-47FF-90A8-EEF7BCC676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BA3F8F-0A89-4087-B53F-0B82BAAB9451}">
      <dgm:prSet/>
      <dgm:spPr>
        <a:solidFill>
          <a:srgbClr val="0070C0"/>
        </a:solidFill>
      </dgm:spPr>
      <dgm:t>
        <a:bodyPr/>
        <a:lstStyle/>
        <a:p>
          <a:r>
            <a:rPr lang="en-US" dirty="0"/>
            <a:t>Attempts to remember the memory needs of previous query executions to adjust memory grant accordingly</a:t>
          </a:r>
        </a:p>
      </dgm:t>
    </dgm:pt>
    <dgm:pt modelId="{F26FADE4-24D8-4AC4-8CDD-02D60231E4F9}" type="parTrans" cxnId="{06B4D3CB-5900-4879-9D8D-2DD91C53C825}">
      <dgm:prSet/>
      <dgm:spPr/>
      <dgm:t>
        <a:bodyPr/>
        <a:lstStyle/>
        <a:p>
          <a:endParaRPr lang="en-US"/>
        </a:p>
      </dgm:t>
    </dgm:pt>
    <dgm:pt modelId="{32FB43B7-1077-4CF5-9FF4-1EF4ED6B7CD0}" type="sibTrans" cxnId="{06B4D3CB-5900-4879-9D8D-2DD91C53C825}">
      <dgm:prSet/>
      <dgm:spPr/>
      <dgm:t>
        <a:bodyPr/>
        <a:lstStyle/>
        <a:p>
          <a:endParaRPr lang="en-US"/>
        </a:p>
      </dgm:t>
    </dgm:pt>
    <dgm:pt modelId="{F7B24F26-3EC8-46E3-94D8-1759CA30C7C0}">
      <dgm:prSet/>
      <dgm:spPr>
        <a:solidFill>
          <a:srgbClr val="0070C0"/>
        </a:solidFill>
      </dgm:spPr>
      <dgm:t>
        <a:bodyPr/>
        <a:lstStyle/>
        <a:p>
          <a:r>
            <a:rPr lang="en-US" dirty="0"/>
            <a:t>Initially only worked with Batch mode operators and Column Store indexes (SQL 2017 and DB COMPAT=140)</a:t>
          </a:r>
        </a:p>
      </dgm:t>
    </dgm:pt>
    <dgm:pt modelId="{DEF9EFA3-F5CA-48EA-BC4B-54DA4C3950F3}" type="parTrans" cxnId="{26F7C819-0C67-4822-8584-3F3292E6D56D}">
      <dgm:prSet/>
      <dgm:spPr/>
      <dgm:t>
        <a:bodyPr/>
        <a:lstStyle/>
        <a:p>
          <a:endParaRPr lang="en-US"/>
        </a:p>
      </dgm:t>
    </dgm:pt>
    <dgm:pt modelId="{464ACC81-C230-4212-8394-F3894C692E69}" type="sibTrans" cxnId="{26F7C819-0C67-4822-8584-3F3292E6D56D}">
      <dgm:prSet/>
      <dgm:spPr/>
      <dgm:t>
        <a:bodyPr/>
        <a:lstStyle/>
        <a:p>
          <a:endParaRPr lang="en-US"/>
        </a:p>
      </dgm:t>
    </dgm:pt>
    <dgm:pt modelId="{CED8278B-B436-46B0-B842-92B76ECA1632}">
      <dgm:prSet/>
      <dgm:spPr>
        <a:solidFill>
          <a:srgbClr val="0070C0"/>
        </a:solidFill>
      </dgm:spPr>
      <dgm:t>
        <a:bodyPr/>
        <a:lstStyle/>
        <a:p>
          <a:r>
            <a:rPr lang="en-US" dirty="0"/>
            <a:t>Now works with Row mode operators starting SQL 2019 (and DB COMPAT=150)</a:t>
          </a:r>
        </a:p>
      </dgm:t>
    </dgm:pt>
    <dgm:pt modelId="{803AE9D1-3E56-456D-94F8-C002DF14441B}" type="parTrans" cxnId="{255571A6-8705-4CA5-924C-66E625E16D52}">
      <dgm:prSet/>
      <dgm:spPr/>
      <dgm:t>
        <a:bodyPr/>
        <a:lstStyle/>
        <a:p>
          <a:endParaRPr lang="en-US"/>
        </a:p>
      </dgm:t>
    </dgm:pt>
    <dgm:pt modelId="{B1A7732F-3A42-4088-84AF-AEBD8190B2C2}" type="sibTrans" cxnId="{255571A6-8705-4CA5-924C-66E625E16D52}">
      <dgm:prSet/>
      <dgm:spPr/>
      <dgm:t>
        <a:bodyPr/>
        <a:lstStyle/>
        <a:p>
          <a:endParaRPr lang="en-US"/>
        </a:p>
      </dgm:t>
    </dgm:pt>
    <dgm:pt modelId="{FDC610A1-E4DD-422A-90FB-F4EA5B624F69}">
      <dgm:prSet/>
      <dgm:spPr>
        <a:solidFill>
          <a:srgbClr val="0070C0"/>
        </a:solidFill>
      </dgm:spPr>
      <dgm:t>
        <a:bodyPr/>
        <a:lstStyle/>
        <a:p>
          <a:r>
            <a:rPr lang="en-US" dirty="0"/>
            <a:t>SQL 2022 improves feedback algorithm and makes feedback persistence possible (DB COMPAT &gt;= 140)</a:t>
          </a:r>
        </a:p>
      </dgm:t>
    </dgm:pt>
    <dgm:pt modelId="{2F2A6E55-73E9-4CAE-B5EA-4D366A64D4FD}" type="parTrans" cxnId="{480471DD-94E5-4424-81B3-84B00548A24B}">
      <dgm:prSet/>
      <dgm:spPr/>
      <dgm:t>
        <a:bodyPr/>
        <a:lstStyle/>
        <a:p>
          <a:endParaRPr lang="en-US"/>
        </a:p>
      </dgm:t>
    </dgm:pt>
    <dgm:pt modelId="{9524E047-8288-45EC-BBA6-4F0E42BD64AA}" type="sibTrans" cxnId="{480471DD-94E5-4424-81B3-84B00548A24B}">
      <dgm:prSet/>
      <dgm:spPr/>
      <dgm:t>
        <a:bodyPr/>
        <a:lstStyle/>
        <a:p>
          <a:endParaRPr lang="en-US"/>
        </a:p>
      </dgm:t>
    </dgm:pt>
    <dgm:pt modelId="{FE7DA06D-B646-45F3-8532-50694784C7F1}" type="pres">
      <dgm:prSet presAssocID="{6F5615C8-3F34-47FF-90A8-EEF7BCC6763D}" presName="linear" presStyleCnt="0">
        <dgm:presLayoutVars>
          <dgm:animLvl val="lvl"/>
          <dgm:resizeHandles val="exact"/>
        </dgm:presLayoutVars>
      </dgm:prSet>
      <dgm:spPr/>
    </dgm:pt>
    <dgm:pt modelId="{03D8F651-5060-4144-B98F-05E65B57D514}" type="pres">
      <dgm:prSet presAssocID="{A1BA3F8F-0A89-4087-B53F-0B82BAAB9451}" presName="parentText" presStyleLbl="node1" presStyleIdx="0" presStyleCnt="4">
        <dgm:presLayoutVars>
          <dgm:chMax val="0"/>
          <dgm:bulletEnabled val="1"/>
        </dgm:presLayoutVars>
      </dgm:prSet>
      <dgm:spPr/>
    </dgm:pt>
    <dgm:pt modelId="{3721CC93-FF5B-460F-A0CA-4EFE68216DBA}" type="pres">
      <dgm:prSet presAssocID="{32FB43B7-1077-4CF5-9FF4-1EF4ED6B7CD0}" presName="spacer" presStyleCnt="0"/>
      <dgm:spPr/>
    </dgm:pt>
    <dgm:pt modelId="{B73DF1BB-43A5-41A8-966F-D54A8BF72FD0}" type="pres">
      <dgm:prSet presAssocID="{F7B24F26-3EC8-46E3-94D8-1759CA30C7C0}" presName="parentText" presStyleLbl="node1" presStyleIdx="1" presStyleCnt="4">
        <dgm:presLayoutVars>
          <dgm:chMax val="0"/>
          <dgm:bulletEnabled val="1"/>
        </dgm:presLayoutVars>
      </dgm:prSet>
      <dgm:spPr/>
    </dgm:pt>
    <dgm:pt modelId="{4F8C8A80-E59E-4491-96AE-A5DFB256DE47}" type="pres">
      <dgm:prSet presAssocID="{464ACC81-C230-4212-8394-F3894C692E69}" presName="spacer" presStyleCnt="0"/>
      <dgm:spPr/>
    </dgm:pt>
    <dgm:pt modelId="{75D66B14-30FE-46DB-85B1-69E9AE6446A4}" type="pres">
      <dgm:prSet presAssocID="{CED8278B-B436-46B0-B842-92B76ECA1632}" presName="parentText" presStyleLbl="node1" presStyleIdx="2" presStyleCnt="4">
        <dgm:presLayoutVars>
          <dgm:chMax val="0"/>
          <dgm:bulletEnabled val="1"/>
        </dgm:presLayoutVars>
      </dgm:prSet>
      <dgm:spPr/>
    </dgm:pt>
    <dgm:pt modelId="{5FC945C4-E339-4D91-9CB5-6875D34D6928}" type="pres">
      <dgm:prSet presAssocID="{B1A7732F-3A42-4088-84AF-AEBD8190B2C2}" presName="spacer" presStyleCnt="0"/>
      <dgm:spPr/>
    </dgm:pt>
    <dgm:pt modelId="{9D3363EC-0A1F-4B04-A75F-366C155C457C}" type="pres">
      <dgm:prSet presAssocID="{FDC610A1-E4DD-422A-90FB-F4EA5B624F69}" presName="parentText" presStyleLbl="node1" presStyleIdx="3" presStyleCnt="4">
        <dgm:presLayoutVars>
          <dgm:chMax val="0"/>
          <dgm:bulletEnabled val="1"/>
        </dgm:presLayoutVars>
      </dgm:prSet>
      <dgm:spPr/>
    </dgm:pt>
  </dgm:ptLst>
  <dgm:cxnLst>
    <dgm:cxn modelId="{06D17008-753B-49AE-816D-A130C3057554}" type="presOf" srcId="{CED8278B-B436-46B0-B842-92B76ECA1632}" destId="{75D66B14-30FE-46DB-85B1-69E9AE6446A4}" srcOrd="0" destOrd="0" presId="urn:microsoft.com/office/officeart/2005/8/layout/vList2"/>
    <dgm:cxn modelId="{26F7C819-0C67-4822-8584-3F3292E6D56D}" srcId="{6F5615C8-3F34-47FF-90A8-EEF7BCC6763D}" destId="{F7B24F26-3EC8-46E3-94D8-1759CA30C7C0}" srcOrd="1" destOrd="0" parTransId="{DEF9EFA3-F5CA-48EA-BC4B-54DA4C3950F3}" sibTransId="{464ACC81-C230-4212-8394-F3894C692E69}"/>
    <dgm:cxn modelId="{D00E393B-8DA2-4C63-940C-02D7E2A3667C}" type="presOf" srcId="{F7B24F26-3EC8-46E3-94D8-1759CA30C7C0}" destId="{B73DF1BB-43A5-41A8-966F-D54A8BF72FD0}" srcOrd="0" destOrd="0" presId="urn:microsoft.com/office/officeart/2005/8/layout/vList2"/>
    <dgm:cxn modelId="{EF3B8A65-CCA6-41AC-922A-D1100E97B504}" type="presOf" srcId="{6F5615C8-3F34-47FF-90A8-EEF7BCC6763D}" destId="{FE7DA06D-B646-45F3-8532-50694784C7F1}" srcOrd="0" destOrd="0" presId="urn:microsoft.com/office/officeart/2005/8/layout/vList2"/>
    <dgm:cxn modelId="{255571A6-8705-4CA5-924C-66E625E16D52}" srcId="{6F5615C8-3F34-47FF-90A8-EEF7BCC6763D}" destId="{CED8278B-B436-46B0-B842-92B76ECA1632}" srcOrd="2" destOrd="0" parTransId="{803AE9D1-3E56-456D-94F8-C002DF14441B}" sibTransId="{B1A7732F-3A42-4088-84AF-AEBD8190B2C2}"/>
    <dgm:cxn modelId="{06B4D3CB-5900-4879-9D8D-2DD91C53C825}" srcId="{6F5615C8-3F34-47FF-90A8-EEF7BCC6763D}" destId="{A1BA3F8F-0A89-4087-B53F-0B82BAAB9451}" srcOrd="0" destOrd="0" parTransId="{F26FADE4-24D8-4AC4-8CDD-02D60231E4F9}" sibTransId="{32FB43B7-1077-4CF5-9FF4-1EF4ED6B7CD0}"/>
    <dgm:cxn modelId="{75AC93DB-4FA1-4F94-8DED-759B8BE8D0BE}" type="presOf" srcId="{FDC610A1-E4DD-422A-90FB-F4EA5B624F69}" destId="{9D3363EC-0A1F-4B04-A75F-366C155C457C}" srcOrd="0" destOrd="0" presId="urn:microsoft.com/office/officeart/2005/8/layout/vList2"/>
    <dgm:cxn modelId="{8C4949DC-C032-4317-8E03-A1FD7A80D1B9}" type="presOf" srcId="{A1BA3F8F-0A89-4087-B53F-0B82BAAB9451}" destId="{03D8F651-5060-4144-B98F-05E65B57D514}" srcOrd="0" destOrd="0" presId="urn:microsoft.com/office/officeart/2005/8/layout/vList2"/>
    <dgm:cxn modelId="{480471DD-94E5-4424-81B3-84B00548A24B}" srcId="{6F5615C8-3F34-47FF-90A8-EEF7BCC6763D}" destId="{FDC610A1-E4DD-422A-90FB-F4EA5B624F69}" srcOrd="3" destOrd="0" parTransId="{2F2A6E55-73E9-4CAE-B5EA-4D366A64D4FD}" sibTransId="{9524E047-8288-45EC-BBA6-4F0E42BD64AA}"/>
    <dgm:cxn modelId="{F50BE06F-56F4-4486-A402-D45E69ADCDCE}" type="presParOf" srcId="{FE7DA06D-B646-45F3-8532-50694784C7F1}" destId="{03D8F651-5060-4144-B98F-05E65B57D514}" srcOrd="0" destOrd="0" presId="urn:microsoft.com/office/officeart/2005/8/layout/vList2"/>
    <dgm:cxn modelId="{A6B7FFD4-4355-444B-9FB5-ABEA0A4008E3}" type="presParOf" srcId="{FE7DA06D-B646-45F3-8532-50694784C7F1}" destId="{3721CC93-FF5B-460F-A0CA-4EFE68216DBA}" srcOrd="1" destOrd="0" presId="urn:microsoft.com/office/officeart/2005/8/layout/vList2"/>
    <dgm:cxn modelId="{970A1443-106F-43B8-ABED-E6EC218C9CA8}" type="presParOf" srcId="{FE7DA06D-B646-45F3-8532-50694784C7F1}" destId="{B73DF1BB-43A5-41A8-966F-D54A8BF72FD0}" srcOrd="2" destOrd="0" presId="urn:microsoft.com/office/officeart/2005/8/layout/vList2"/>
    <dgm:cxn modelId="{BFD484E5-6638-4F4D-8FEC-BD62CB14A851}" type="presParOf" srcId="{FE7DA06D-B646-45F3-8532-50694784C7F1}" destId="{4F8C8A80-E59E-4491-96AE-A5DFB256DE47}" srcOrd="3" destOrd="0" presId="urn:microsoft.com/office/officeart/2005/8/layout/vList2"/>
    <dgm:cxn modelId="{C8440FD0-2067-4B9C-8A12-5FA3A71F1EF3}" type="presParOf" srcId="{FE7DA06D-B646-45F3-8532-50694784C7F1}" destId="{75D66B14-30FE-46DB-85B1-69E9AE6446A4}" srcOrd="4" destOrd="0" presId="urn:microsoft.com/office/officeart/2005/8/layout/vList2"/>
    <dgm:cxn modelId="{AD80417D-DD1C-497E-9A38-AAACFA348A2C}" type="presParOf" srcId="{FE7DA06D-B646-45F3-8532-50694784C7F1}" destId="{5FC945C4-E339-4D91-9CB5-6875D34D6928}" srcOrd="5" destOrd="0" presId="urn:microsoft.com/office/officeart/2005/8/layout/vList2"/>
    <dgm:cxn modelId="{E64A2C97-5180-4654-8B9A-7849FBCDD395}" type="presParOf" srcId="{FE7DA06D-B646-45F3-8532-50694784C7F1}" destId="{9D3363EC-0A1F-4B04-A75F-366C155C457C}" srcOrd="6"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CAC6E89-8D61-41CE-B485-D446E81BC557}"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FE5806CA-90C0-4767-B9A2-2F5EE4877C19}">
      <dgm:prSet phldrT="[Text]" phldr="0"/>
      <dgm:spPr>
        <a:xfrm>
          <a:off x="557223" y="129862"/>
          <a:ext cx="7801131" cy="531360"/>
        </a:xfrm>
        <a:prstGeom prst="roundRect">
          <a:avLst/>
        </a:prstGeom>
        <a:solidFill>
          <a:srgbClr val="0070C0"/>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Segoe UI"/>
              <a:ea typeface="+mn-ea"/>
              <a:cs typeface="+mn-cs"/>
            </a:rPr>
            <a:t>Problem</a:t>
          </a:r>
          <a:r>
            <a:rPr lang="en-US" dirty="0">
              <a:solidFill>
                <a:sysClr val="window" lastClr="FFFFFF"/>
              </a:solidFill>
              <a:latin typeface="Segoe UI"/>
              <a:ea typeface="+mn-ea"/>
              <a:cs typeface="+mn-cs"/>
            </a:rPr>
            <a:t>: Cache Eviction</a:t>
          </a:r>
        </a:p>
      </dgm:t>
    </dgm:pt>
    <dgm:pt modelId="{8AD0F6F7-C0C1-40C9-ADA4-898FCFDD45FD}" type="sibTrans" cxnId="{315A0B0C-2452-480D-A4EC-138D7DAA0B37}">
      <dgm:prSet/>
      <dgm:spPr/>
      <dgm:t>
        <a:bodyPr/>
        <a:lstStyle/>
        <a:p>
          <a:endParaRPr lang="en-US"/>
        </a:p>
      </dgm:t>
    </dgm:pt>
    <dgm:pt modelId="{F96DDCBE-0EDB-4C65-BE7D-8DC7DCBA7962}" type="parTrans" cxnId="{315A0B0C-2452-480D-A4EC-138D7DAA0B37}">
      <dgm:prSet/>
      <dgm:spPr/>
      <dgm:t>
        <a:bodyPr/>
        <a:lstStyle/>
        <a:p>
          <a:endParaRPr lang="en-US"/>
        </a:p>
      </dgm:t>
    </dgm:pt>
    <dgm:pt modelId="{4E8D47F9-FE34-4FAF-A367-F196B376B973}">
      <dgm:prSet phldrT="[Text]" phldr="0"/>
      <dgm:spPr>
        <a:xfrm>
          <a:off x="0" y="395542"/>
          <a:ext cx="11144474" cy="1105650"/>
        </a:xfrm>
        <a:prstGeom prst="rect">
          <a:avLst/>
        </a:prstGeom>
        <a:solidFill>
          <a:sysClr val="window" lastClr="FFFFFF">
            <a:alpha val="90000"/>
            <a:hueOff val="0"/>
            <a:satOff val="0"/>
            <a:lumOff val="0"/>
            <a:alphaOff val="0"/>
          </a:sysClr>
        </a:solidFill>
        <a:ln w="25400" cap="flat" cmpd="sng" algn="ctr">
          <a:solidFill>
            <a:srgbClr val="2098D5">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Segoe UI"/>
              <a:ea typeface="+mn-ea"/>
              <a:cs typeface="+mn-cs"/>
            </a:rPr>
            <a:t>Feedback is not persisted if the plan is evicted from cache or failover</a:t>
          </a:r>
        </a:p>
      </dgm:t>
    </dgm:pt>
    <dgm:pt modelId="{1E3C7AB8-1C23-4A00-8DE4-321D8EA0C88E}" type="sibTrans" cxnId="{088202BB-006D-40C0-B259-651812E31676}">
      <dgm:prSet/>
      <dgm:spPr/>
      <dgm:t>
        <a:bodyPr/>
        <a:lstStyle/>
        <a:p>
          <a:endParaRPr lang="en-US"/>
        </a:p>
      </dgm:t>
    </dgm:pt>
    <dgm:pt modelId="{91571845-7B66-4F17-A30F-025308713C63}" type="parTrans" cxnId="{088202BB-006D-40C0-B259-651812E31676}">
      <dgm:prSet/>
      <dgm:spPr/>
      <dgm:t>
        <a:bodyPr/>
        <a:lstStyle/>
        <a:p>
          <a:endParaRPr lang="en-US"/>
        </a:p>
      </dgm:t>
    </dgm:pt>
    <dgm:pt modelId="{3AFF19C7-4FB7-4981-963D-FB9B0279F4D0}">
      <dgm:prSet phldrT="[Text]" phldr="0"/>
      <dgm:spPr>
        <a:xfrm>
          <a:off x="557223" y="1598392"/>
          <a:ext cx="7801131" cy="531360"/>
        </a:xfrm>
        <a:prstGeom prst="roundRect">
          <a:avLst/>
        </a:prstGeom>
        <a:solidFill>
          <a:srgbClr val="0070C0"/>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Segoe UI"/>
              <a:ea typeface="+mn-ea"/>
              <a:cs typeface="+mn-cs"/>
            </a:rPr>
            <a:t>Solution</a:t>
          </a:r>
          <a:r>
            <a:rPr lang="en-US" dirty="0">
              <a:solidFill>
                <a:sysClr val="window" lastClr="FFFFFF"/>
              </a:solidFill>
              <a:latin typeface="Segoe UI"/>
              <a:ea typeface="+mn-ea"/>
              <a:cs typeface="+mn-cs"/>
            </a:rPr>
            <a:t>: Persist the feedback</a:t>
          </a:r>
        </a:p>
      </dgm:t>
    </dgm:pt>
    <dgm:pt modelId="{62A27C36-1C92-466C-B34E-C1CEE9C58A9D}" type="sibTrans" cxnId="{2E38E30E-9964-4762-97CE-187452CD21A7}">
      <dgm:prSet/>
      <dgm:spPr/>
      <dgm:t>
        <a:bodyPr/>
        <a:lstStyle/>
        <a:p>
          <a:endParaRPr lang="en-US"/>
        </a:p>
      </dgm:t>
    </dgm:pt>
    <dgm:pt modelId="{D1429087-B8B3-4203-9EC2-F38E7180D623}" type="parTrans" cxnId="{2E38E30E-9964-4762-97CE-187452CD21A7}">
      <dgm:prSet/>
      <dgm:spPr/>
      <dgm:t>
        <a:bodyPr/>
        <a:lstStyle/>
        <a:p>
          <a:endParaRPr lang="en-US"/>
        </a:p>
      </dgm:t>
    </dgm:pt>
    <dgm:pt modelId="{1A5DC024-C98D-41AC-934B-0F9055B82568}">
      <dgm:prSet phldrT="[Text]" phldr="0"/>
      <dgm:spPr>
        <a:xfrm>
          <a:off x="0" y="1864072"/>
          <a:ext cx="11144474" cy="779625"/>
        </a:xfrm>
        <a:prstGeom prst="rect">
          <a:avLst/>
        </a:prstGeom>
        <a:solidFill>
          <a:sysClr val="window" lastClr="FFFFFF">
            <a:alpha val="90000"/>
            <a:hueOff val="0"/>
            <a:satOff val="0"/>
            <a:lumOff val="0"/>
            <a:alphaOff val="0"/>
          </a:sysClr>
        </a:solidFill>
        <a:ln w="25400" cap="flat" cmpd="sng" algn="ctr">
          <a:solidFill>
            <a:srgbClr val="2098D5">
              <a:hueOff val="23295"/>
              <a:satOff val="-6229"/>
              <a:lumOff val="-4052"/>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Segoe UI"/>
              <a:ea typeface="+mn-ea"/>
              <a:cs typeface="+mn-cs"/>
            </a:rPr>
            <a:t>Persist the memory grant feedback in the Query Store</a:t>
          </a:r>
        </a:p>
      </dgm:t>
    </dgm:pt>
    <dgm:pt modelId="{EF2650D1-43E7-4C51-8A3E-0B42066783AF}" type="sibTrans" cxnId="{95016AE8-7DF7-42F3-A62A-DE0E7C123201}">
      <dgm:prSet/>
      <dgm:spPr/>
      <dgm:t>
        <a:bodyPr/>
        <a:lstStyle/>
        <a:p>
          <a:endParaRPr lang="en-US"/>
        </a:p>
      </dgm:t>
    </dgm:pt>
    <dgm:pt modelId="{F3469BB2-0E36-4A27-9F3C-05231FFDA38E}" type="parTrans" cxnId="{95016AE8-7DF7-42F3-A62A-DE0E7C123201}">
      <dgm:prSet/>
      <dgm:spPr/>
      <dgm:t>
        <a:bodyPr/>
        <a:lstStyle/>
        <a:p>
          <a:endParaRPr lang="en-US"/>
        </a:p>
      </dgm:t>
    </dgm:pt>
    <dgm:pt modelId="{4F600090-5BAB-473F-B334-3A385E20ACEA}">
      <dgm:prSet phldrT="[Text]" phldr="0"/>
      <dgm:spPr>
        <a:xfrm>
          <a:off x="0" y="395542"/>
          <a:ext cx="11144474" cy="1105650"/>
        </a:xfrm>
        <a:prstGeom prst="rect">
          <a:avLst/>
        </a:prstGeom>
        <a:solidFill>
          <a:sysClr val="window" lastClr="FFFFFF">
            <a:alpha val="90000"/>
            <a:hueOff val="0"/>
            <a:satOff val="0"/>
            <a:lumOff val="0"/>
            <a:alphaOff val="0"/>
          </a:sysClr>
        </a:solidFill>
        <a:ln w="25400" cap="flat" cmpd="sng" algn="ctr">
          <a:solidFill>
            <a:srgbClr val="2098D5">
              <a:hueOff val="0"/>
              <a:satOff val="0"/>
              <a:lumOff val="0"/>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Segoe UI"/>
              <a:ea typeface="+mn-ea"/>
              <a:cs typeface="+mn-cs"/>
            </a:rPr>
            <a:t>Record of how to adjust memory is lost and must re-learn</a:t>
          </a:r>
        </a:p>
      </dgm:t>
    </dgm:pt>
    <dgm:pt modelId="{C138B3FA-E70C-47D7-9DA9-29CCB72ADC84}" type="parTrans" cxnId="{2B3CFE18-2649-4DA7-BD88-1D36C1AC94A8}">
      <dgm:prSet/>
      <dgm:spPr/>
      <dgm:t>
        <a:bodyPr/>
        <a:lstStyle/>
        <a:p>
          <a:endParaRPr lang="en-US"/>
        </a:p>
      </dgm:t>
    </dgm:pt>
    <dgm:pt modelId="{36A8EB91-5E96-4EB3-9D9F-FA9755855675}" type="sibTrans" cxnId="{2B3CFE18-2649-4DA7-BD88-1D36C1AC94A8}">
      <dgm:prSet/>
      <dgm:spPr/>
      <dgm:t>
        <a:bodyPr/>
        <a:lstStyle/>
        <a:p>
          <a:endParaRPr lang="en-US"/>
        </a:p>
      </dgm:t>
    </dgm:pt>
    <dgm:pt modelId="{5ED34BAA-C7E5-4066-9CD9-FA970AFF11AF}">
      <dgm:prSet phldrT="[Text]" phldr="0"/>
      <dgm:spPr>
        <a:xfrm>
          <a:off x="557223" y="2740897"/>
          <a:ext cx="7801131" cy="531360"/>
        </a:xfrm>
        <a:prstGeom prst="roundRect">
          <a:avLst/>
        </a:prstGeom>
        <a:solidFill>
          <a:srgbClr val="0070C0"/>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Segoe UI"/>
              <a:ea typeface="+mn-ea"/>
              <a:cs typeface="+mn-cs"/>
            </a:rPr>
            <a:t>Problem</a:t>
          </a:r>
          <a:r>
            <a:rPr lang="en-US" dirty="0">
              <a:solidFill>
                <a:sysClr val="window" lastClr="FFFFFF"/>
              </a:solidFill>
              <a:latin typeface="Segoe UI"/>
              <a:ea typeface="+mn-ea"/>
              <a:cs typeface="+mn-cs"/>
            </a:rPr>
            <a:t>: Oscillating Feedback</a:t>
          </a:r>
        </a:p>
      </dgm:t>
    </dgm:pt>
    <dgm:pt modelId="{E3E71965-52C6-47F1-AF69-907C59905B88}" type="parTrans" cxnId="{7BA81A32-85DB-4B84-947A-DF8399A53FB2}">
      <dgm:prSet/>
      <dgm:spPr/>
      <dgm:t>
        <a:bodyPr/>
        <a:lstStyle/>
        <a:p>
          <a:endParaRPr lang="en-US"/>
        </a:p>
      </dgm:t>
    </dgm:pt>
    <dgm:pt modelId="{F5EBE247-AFE9-4A75-BBB3-FF02AE451022}" type="sibTrans" cxnId="{7BA81A32-85DB-4B84-947A-DF8399A53FB2}">
      <dgm:prSet/>
      <dgm:spPr/>
      <dgm:t>
        <a:bodyPr/>
        <a:lstStyle/>
        <a:p>
          <a:endParaRPr lang="en-US"/>
        </a:p>
      </dgm:t>
    </dgm:pt>
    <dgm:pt modelId="{10D1CA0D-6AEE-4CBF-AE7F-8F87F4944674}">
      <dgm:prSet phldrT="[Text]" phldr="0"/>
      <dgm:spPr>
        <a:xfrm>
          <a:off x="0" y="3006577"/>
          <a:ext cx="11144474" cy="1105650"/>
        </a:xfrm>
        <a:prstGeom prst="rect">
          <a:avLst/>
        </a:prstGeom>
        <a:solidFill>
          <a:sysClr val="window" lastClr="FFFFFF">
            <a:alpha val="90000"/>
            <a:hueOff val="0"/>
            <a:satOff val="0"/>
            <a:lumOff val="0"/>
            <a:alphaOff val="0"/>
          </a:sysClr>
        </a:solidFill>
        <a:ln w="25400" cap="flat" cmpd="sng" algn="ctr">
          <a:solidFill>
            <a:srgbClr val="2098D5">
              <a:hueOff val="46589"/>
              <a:satOff val="-12457"/>
              <a:lumOff val="-8104"/>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Segoe UI"/>
              <a:ea typeface="+mn-ea"/>
              <a:cs typeface="+mn-cs"/>
            </a:rPr>
            <a:t>Memory grants adjusted based on last feedback</a:t>
          </a:r>
        </a:p>
      </dgm:t>
    </dgm:pt>
    <dgm:pt modelId="{9177F9DA-1FEE-47EA-991F-A0DED8F64912}" type="parTrans" cxnId="{1957B794-5724-4C52-AC9F-28EFE61109FD}">
      <dgm:prSet/>
      <dgm:spPr/>
      <dgm:t>
        <a:bodyPr/>
        <a:lstStyle/>
        <a:p>
          <a:endParaRPr lang="en-US"/>
        </a:p>
      </dgm:t>
    </dgm:pt>
    <dgm:pt modelId="{0B4C71E5-53A6-462E-95AC-3D0D1578DB6B}" type="sibTrans" cxnId="{1957B794-5724-4C52-AC9F-28EFE61109FD}">
      <dgm:prSet/>
      <dgm:spPr/>
      <dgm:t>
        <a:bodyPr/>
        <a:lstStyle/>
        <a:p>
          <a:endParaRPr lang="en-US"/>
        </a:p>
      </dgm:t>
    </dgm:pt>
    <dgm:pt modelId="{74BB1DAA-6247-4D77-A12F-F1E51A02E086}">
      <dgm:prSet phldrT="[Text]" phldr="0"/>
      <dgm:spPr>
        <a:xfrm>
          <a:off x="0" y="3006577"/>
          <a:ext cx="11144474" cy="1105650"/>
        </a:xfrm>
        <a:prstGeom prst="rect">
          <a:avLst/>
        </a:prstGeom>
        <a:solidFill>
          <a:sysClr val="window" lastClr="FFFFFF">
            <a:alpha val="90000"/>
            <a:hueOff val="0"/>
            <a:satOff val="0"/>
            <a:lumOff val="0"/>
            <a:alphaOff val="0"/>
          </a:sysClr>
        </a:solidFill>
        <a:ln w="25400" cap="flat" cmpd="sng" algn="ctr">
          <a:solidFill>
            <a:srgbClr val="2098D5">
              <a:hueOff val="46589"/>
              <a:satOff val="-12457"/>
              <a:lumOff val="-8104"/>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Segoe UI"/>
              <a:ea typeface="+mn-ea"/>
              <a:cs typeface="+mn-cs"/>
            </a:rPr>
            <a:t>Parameter Sensitive Plans could cause MGF to consistently miss its mark</a:t>
          </a:r>
        </a:p>
      </dgm:t>
    </dgm:pt>
    <dgm:pt modelId="{C64427C3-B6B3-4153-B517-876A25B3A1F1}" type="parTrans" cxnId="{00B9A298-1454-4A73-9C23-47E51CAD824D}">
      <dgm:prSet/>
      <dgm:spPr/>
      <dgm:t>
        <a:bodyPr/>
        <a:lstStyle/>
        <a:p>
          <a:endParaRPr lang="en-US"/>
        </a:p>
      </dgm:t>
    </dgm:pt>
    <dgm:pt modelId="{A9390738-1204-4B82-BA1D-CF13C5CAF3D1}" type="sibTrans" cxnId="{00B9A298-1454-4A73-9C23-47E51CAD824D}">
      <dgm:prSet/>
      <dgm:spPr/>
      <dgm:t>
        <a:bodyPr/>
        <a:lstStyle/>
        <a:p>
          <a:endParaRPr lang="en-US"/>
        </a:p>
      </dgm:t>
    </dgm:pt>
    <dgm:pt modelId="{AFA84A42-A7DF-43B6-BCED-687E85E14A3F}">
      <dgm:prSet phldrT="[Text]" phldr="0"/>
      <dgm:spPr>
        <a:xfrm>
          <a:off x="557223" y="4209427"/>
          <a:ext cx="7801131" cy="531360"/>
        </a:xfrm>
        <a:prstGeom prst="roundRect">
          <a:avLst/>
        </a:prstGeom>
        <a:solidFill>
          <a:srgbClr val="0070C0"/>
        </a:solidFill>
        <a:ln w="25400" cap="flat" cmpd="sng" algn="ctr">
          <a:solidFill>
            <a:sysClr val="window" lastClr="FFFFFF">
              <a:hueOff val="0"/>
              <a:satOff val="0"/>
              <a:lumOff val="0"/>
              <a:alphaOff val="0"/>
            </a:sysClr>
          </a:solidFill>
          <a:prstDash val="solid"/>
        </a:ln>
        <a:effectLst/>
      </dgm:spPr>
      <dgm:t>
        <a:bodyPr/>
        <a:lstStyle/>
        <a:p>
          <a:pPr>
            <a:buNone/>
          </a:pPr>
          <a:r>
            <a:rPr lang="en-US" b="1" dirty="0">
              <a:solidFill>
                <a:sysClr val="window" lastClr="FFFFFF"/>
              </a:solidFill>
              <a:latin typeface="Segoe UI"/>
              <a:ea typeface="+mn-ea"/>
              <a:cs typeface="+mn-cs"/>
            </a:rPr>
            <a:t>Solution</a:t>
          </a:r>
          <a:r>
            <a:rPr lang="en-US" dirty="0">
              <a:solidFill>
                <a:sysClr val="window" lastClr="FFFFFF"/>
              </a:solidFill>
              <a:latin typeface="Segoe UI"/>
              <a:ea typeface="+mn-ea"/>
              <a:cs typeface="+mn-cs"/>
            </a:rPr>
            <a:t>: Percentile-based calculation</a:t>
          </a:r>
        </a:p>
      </dgm:t>
    </dgm:pt>
    <dgm:pt modelId="{0BB7A3CF-C5BF-466E-843A-5867BC833EBC}" type="parTrans" cxnId="{B743F88F-D4D4-47BD-B068-E41891CB4A4C}">
      <dgm:prSet/>
      <dgm:spPr/>
      <dgm:t>
        <a:bodyPr/>
        <a:lstStyle/>
        <a:p>
          <a:endParaRPr lang="en-US"/>
        </a:p>
      </dgm:t>
    </dgm:pt>
    <dgm:pt modelId="{35BC54AD-169E-4496-BCEC-C06B39BC29CD}" type="sibTrans" cxnId="{B743F88F-D4D4-47BD-B068-E41891CB4A4C}">
      <dgm:prSet/>
      <dgm:spPr/>
      <dgm:t>
        <a:bodyPr/>
        <a:lstStyle/>
        <a:p>
          <a:endParaRPr lang="en-US"/>
        </a:p>
      </dgm:t>
    </dgm:pt>
    <dgm:pt modelId="{B88D9BD3-56D5-4B11-9BC4-BF863CAB3DBF}">
      <dgm:prSet phldrT="[Text]" phldr="0"/>
      <dgm:spPr>
        <a:xfrm>
          <a:off x="0" y="4475107"/>
          <a:ext cx="11144474" cy="779625"/>
        </a:xfrm>
        <a:prstGeom prst="rect">
          <a:avLst/>
        </a:prstGeom>
        <a:solidFill>
          <a:sysClr val="window" lastClr="FFFFFF">
            <a:alpha val="90000"/>
            <a:hueOff val="0"/>
            <a:satOff val="0"/>
            <a:lumOff val="0"/>
            <a:alphaOff val="0"/>
          </a:sysClr>
        </a:solidFill>
        <a:ln w="25400" cap="flat" cmpd="sng" algn="ctr">
          <a:solidFill>
            <a:srgbClr val="2098D5">
              <a:hueOff val="69884"/>
              <a:satOff val="-18686"/>
              <a:lumOff val="-12156"/>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Segoe UI"/>
              <a:ea typeface="+mn-ea"/>
              <a:cs typeface="+mn-cs"/>
            </a:rPr>
            <a:t>Using data from previous executions, a new percentile algorithm is applied to account for erratic patterns of memory grant requirement</a:t>
          </a:r>
        </a:p>
      </dgm:t>
    </dgm:pt>
    <dgm:pt modelId="{317B1E93-C5B8-437E-AB70-965E240DCDBF}" type="parTrans" cxnId="{F68E4702-2BD3-42FE-B95E-3126DB3E91B9}">
      <dgm:prSet/>
      <dgm:spPr/>
      <dgm:t>
        <a:bodyPr/>
        <a:lstStyle/>
        <a:p>
          <a:endParaRPr lang="en-US"/>
        </a:p>
      </dgm:t>
    </dgm:pt>
    <dgm:pt modelId="{7981D048-8177-4976-9C22-C96006E42AD3}" type="sibTrans" cxnId="{F68E4702-2BD3-42FE-B95E-3126DB3E91B9}">
      <dgm:prSet/>
      <dgm:spPr/>
      <dgm:t>
        <a:bodyPr/>
        <a:lstStyle/>
        <a:p>
          <a:endParaRPr lang="en-US"/>
        </a:p>
      </dgm:t>
    </dgm:pt>
    <dgm:pt modelId="{A66D3409-B115-4BFD-9E13-E5AD8555B633}">
      <dgm:prSet phldrT="[Text]" phldr="0"/>
      <dgm:spPr>
        <a:xfrm>
          <a:off x="0" y="1864072"/>
          <a:ext cx="11144474" cy="779625"/>
        </a:xfrm>
        <a:solidFill>
          <a:sysClr val="window" lastClr="FFFFFF">
            <a:alpha val="90000"/>
            <a:hueOff val="0"/>
            <a:satOff val="0"/>
            <a:lumOff val="0"/>
            <a:alphaOff val="0"/>
          </a:sysClr>
        </a:solidFill>
        <a:ln w="25400" cap="flat" cmpd="sng" algn="ctr">
          <a:solidFill>
            <a:srgbClr val="2098D5">
              <a:hueOff val="23295"/>
              <a:satOff val="-6229"/>
              <a:lumOff val="-4052"/>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Courier New" panose="02070309020205020404" pitchFamily="49" charset="0"/>
              <a:ea typeface="+mn-ea"/>
              <a:cs typeface="Courier New" panose="02070309020205020404" pitchFamily="49" charset="0"/>
            </a:rPr>
            <a:t>ALTER DATABASE SCOPED CONFIGURATION SET MEMORY_GRANT_FEEDBACK_PERSISTENCE = [ON | OFF];</a:t>
          </a:r>
        </a:p>
      </dgm:t>
    </dgm:pt>
    <dgm:pt modelId="{ACD62585-D441-4E31-A753-A6B8ED520FC4}" type="parTrans" cxnId="{6750E288-650C-48BC-A88D-80B7EAD70E00}">
      <dgm:prSet/>
      <dgm:spPr/>
      <dgm:t>
        <a:bodyPr/>
        <a:lstStyle/>
        <a:p>
          <a:endParaRPr lang="en-CA"/>
        </a:p>
      </dgm:t>
    </dgm:pt>
    <dgm:pt modelId="{8AE56FCD-C08F-46E3-B2C5-3A5B0D554371}" type="sibTrans" cxnId="{6750E288-650C-48BC-A88D-80B7EAD70E00}">
      <dgm:prSet/>
      <dgm:spPr/>
      <dgm:t>
        <a:bodyPr/>
        <a:lstStyle/>
        <a:p>
          <a:endParaRPr lang="en-CA"/>
        </a:p>
      </dgm:t>
    </dgm:pt>
    <dgm:pt modelId="{AC03E397-A900-4A35-93CD-116AAD2EC3BA}">
      <dgm:prSet phldrT="[Text]" phldr="0"/>
      <dgm:spPr>
        <a:xfrm>
          <a:off x="0" y="1864072"/>
          <a:ext cx="11144474" cy="779625"/>
        </a:xfrm>
        <a:solidFill>
          <a:sysClr val="window" lastClr="FFFFFF">
            <a:alpha val="90000"/>
            <a:hueOff val="0"/>
            <a:satOff val="0"/>
            <a:lumOff val="0"/>
            <a:alphaOff val="0"/>
          </a:sysClr>
        </a:solidFill>
        <a:ln w="25400" cap="flat" cmpd="sng" algn="ctr">
          <a:solidFill>
            <a:srgbClr val="2098D5">
              <a:hueOff val="23295"/>
              <a:satOff val="-6229"/>
              <a:lumOff val="-4052"/>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Segoe UI"/>
              <a:ea typeface="+mn-ea"/>
              <a:cs typeface="+mn-cs"/>
            </a:rPr>
            <a:t>Enabled by default on SQL 2022 or DB COMPAT &gt;= 140</a:t>
          </a:r>
        </a:p>
      </dgm:t>
    </dgm:pt>
    <dgm:pt modelId="{75759AAE-0DAB-4778-9ABD-004954D6DB3F}" type="parTrans" cxnId="{BBED419D-165B-4F00-83B4-C60B94E5D08F}">
      <dgm:prSet/>
      <dgm:spPr/>
      <dgm:t>
        <a:bodyPr/>
        <a:lstStyle/>
        <a:p>
          <a:endParaRPr lang="en-CA"/>
        </a:p>
      </dgm:t>
    </dgm:pt>
    <dgm:pt modelId="{5EB53E2E-7AD3-4FD4-AE14-5623C54C677B}" type="sibTrans" cxnId="{BBED419D-165B-4F00-83B4-C60B94E5D08F}">
      <dgm:prSet/>
      <dgm:spPr/>
      <dgm:t>
        <a:bodyPr/>
        <a:lstStyle/>
        <a:p>
          <a:endParaRPr lang="en-CA"/>
        </a:p>
      </dgm:t>
    </dgm:pt>
    <dgm:pt modelId="{61C9B48E-73EB-4042-83D3-8B05EF347873}">
      <dgm:prSet phldrT="[Text]" phldr="0"/>
      <dgm:spPr>
        <a:xfrm>
          <a:off x="0" y="4475107"/>
          <a:ext cx="11144474" cy="779625"/>
        </a:xfrm>
        <a:solidFill>
          <a:sysClr val="window" lastClr="FFFFFF">
            <a:alpha val="90000"/>
            <a:hueOff val="0"/>
            <a:satOff val="0"/>
            <a:lumOff val="0"/>
            <a:alphaOff val="0"/>
          </a:sysClr>
        </a:solidFill>
        <a:ln w="25400" cap="flat" cmpd="sng" algn="ctr">
          <a:solidFill>
            <a:srgbClr val="2098D5">
              <a:hueOff val="69884"/>
              <a:satOff val="-18686"/>
              <a:lumOff val="-12156"/>
              <a:alphaOff val="0"/>
            </a:srgbClr>
          </a:solidFill>
          <a:prstDash val="solid"/>
        </a:ln>
        <a:effectLst/>
      </dgm:spPr>
      <dgm:t>
        <a:bodyPr/>
        <a:lstStyle/>
        <a:p>
          <a:pPr>
            <a:buChar char="•"/>
          </a:pPr>
          <a:r>
            <a:rPr lang="en-US" dirty="0">
              <a:solidFill>
                <a:sysClr val="windowText" lastClr="000000">
                  <a:hueOff val="0"/>
                  <a:satOff val="0"/>
                  <a:lumOff val="0"/>
                  <a:alphaOff val="0"/>
                </a:sysClr>
              </a:solidFill>
              <a:latin typeface="Segoe UI"/>
              <a:ea typeface="+mn-ea"/>
              <a:cs typeface="+mn-cs"/>
            </a:rPr>
            <a:t>Enabled by default on SQL 2022 or DB COMPAT &gt;= 140</a:t>
          </a:r>
        </a:p>
      </dgm:t>
    </dgm:pt>
    <dgm:pt modelId="{7CCA80C2-0D87-4636-98AA-C130210FB40D}" type="parTrans" cxnId="{25A95A4A-1904-44DF-BB0B-806CC7A4F807}">
      <dgm:prSet/>
      <dgm:spPr/>
      <dgm:t>
        <a:bodyPr/>
        <a:lstStyle/>
        <a:p>
          <a:endParaRPr lang="en-CA"/>
        </a:p>
      </dgm:t>
    </dgm:pt>
    <dgm:pt modelId="{972A7D7C-9FA7-415E-B9DE-AB60F43AF52B}" type="sibTrans" cxnId="{25A95A4A-1904-44DF-BB0B-806CC7A4F807}">
      <dgm:prSet/>
      <dgm:spPr/>
      <dgm:t>
        <a:bodyPr/>
        <a:lstStyle/>
        <a:p>
          <a:endParaRPr lang="en-CA"/>
        </a:p>
      </dgm:t>
    </dgm:pt>
    <dgm:pt modelId="{90F8B3D7-086F-41AB-951B-9EFC1D0C6242}">
      <dgm:prSet phldrT="[Text]" phldr="0"/>
      <dgm:spPr>
        <a:xfrm>
          <a:off x="0" y="4475107"/>
          <a:ext cx="11144474" cy="779625"/>
        </a:xfrm>
        <a:solidFill>
          <a:sysClr val="window" lastClr="FFFFFF">
            <a:alpha val="90000"/>
            <a:hueOff val="0"/>
            <a:satOff val="0"/>
            <a:lumOff val="0"/>
            <a:alphaOff val="0"/>
          </a:sysClr>
        </a:solidFill>
        <a:ln w="25400" cap="flat" cmpd="sng" algn="ctr">
          <a:solidFill>
            <a:srgbClr val="2098D5">
              <a:hueOff val="69884"/>
              <a:satOff val="-18686"/>
              <a:lumOff val="-12156"/>
              <a:alphaOff val="0"/>
            </a:srgbClr>
          </a:solidFill>
          <a:prstDash val="solid"/>
        </a:ln>
        <a:effectLst/>
      </dgm:spPr>
      <dgm:t>
        <a:bodyPr/>
        <a:lstStyle/>
        <a:p>
          <a:r>
            <a:rPr lang="en-US" dirty="0">
              <a:solidFill>
                <a:sysClr val="windowText" lastClr="000000">
                  <a:hueOff val="0"/>
                  <a:satOff val="0"/>
                  <a:lumOff val="0"/>
                  <a:alphaOff val="0"/>
                </a:sysClr>
              </a:solidFill>
              <a:latin typeface="Courier New" panose="02070309020205020404" pitchFamily="49" charset="0"/>
              <a:ea typeface="+mn-ea"/>
              <a:cs typeface="Courier New" panose="02070309020205020404" pitchFamily="49" charset="0"/>
            </a:rPr>
            <a:t>ALTER DATABASE SCOPED CONFIGURATION SET MEMORY_GRANT_FEEDBACK_PERCENTILE_GRANT = [ON | OFF];</a:t>
          </a:r>
          <a:endParaRPr lang="en-US" dirty="0">
            <a:solidFill>
              <a:sysClr val="windowText" lastClr="000000">
                <a:hueOff val="0"/>
                <a:satOff val="0"/>
                <a:lumOff val="0"/>
                <a:alphaOff val="0"/>
              </a:sysClr>
            </a:solidFill>
            <a:latin typeface="Segoe UI"/>
            <a:ea typeface="+mn-ea"/>
            <a:cs typeface="+mn-cs"/>
          </a:endParaRPr>
        </a:p>
      </dgm:t>
    </dgm:pt>
    <dgm:pt modelId="{D1555F4A-EDF5-44BE-B26A-D987F2B838C0}" type="parTrans" cxnId="{FAD42576-CA78-4A1C-8431-2365556F9C59}">
      <dgm:prSet/>
      <dgm:spPr/>
      <dgm:t>
        <a:bodyPr/>
        <a:lstStyle/>
        <a:p>
          <a:endParaRPr lang="en-CA"/>
        </a:p>
      </dgm:t>
    </dgm:pt>
    <dgm:pt modelId="{A662396D-06FA-4439-8F79-C777899B1111}" type="sibTrans" cxnId="{FAD42576-CA78-4A1C-8431-2365556F9C59}">
      <dgm:prSet/>
      <dgm:spPr/>
      <dgm:t>
        <a:bodyPr/>
        <a:lstStyle/>
        <a:p>
          <a:endParaRPr lang="en-CA"/>
        </a:p>
      </dgm:t>
    </dgm:pt>
    <dgm:pt modelId="{B902A285-C333-498D-BE6D-38566E131EA4}" type="pres">
      <dgm:prSet presAssocID="{5CAC6E89-8D61-41CE-B485-D446E81BC557}" presName="linear" presStyleCnt="0">
        <dgm:presLayoutVars>
          <dgm:dir/>
          <dgm:animLvl val="lvl"/>
          <dgm:resizeHandles val="exact"/>
        </dgm:presLayoutVars>
      </dgm:prSet>
      <dgm:spPr/>
    </dgm:pt>
    <dgm:pt modelId="{5AE72953-0E1D-41F4-A43D-0511D75F9A4B}" type="pres">
      <dgm:prSet presAssocID="{FE5806CA-90C0-4767-B9A2-2F5EE4877C19}" presName="parentLin" presStyleCnt="0"/>
      <dgm:spPr/>
    </dgm:pt>
    <dgm:pt modelId="{D4903FD3-EBAD-47DA-895D-4E6DB67DDCB3}" type="pres">
      <dgm:prSet presAssocID="{FE5806CA-90C0-4767-B9A2-2F5EE4877C19}" presName="parentLeftMargin" presStyleLbl="node1" presStyleIdx="0" presStyleCnt="4"/>
      <dgm:spPr/>
    </dgm:pt>
    <dgm:pt modelId="{89DAF6F2-441E-411B-A709-5BCA0EF94829}" type="pres">
      <dgm:prSet presAssocID="{FE5806CA-90C0-4767-B9A2-2F5EE4877C19}" presName="parentText" presStyleLbl="node1" presStyleIdx="0" presStyleCnt="4">
        <dgm:presLayoutVars>
          <dgm:chMax val="0"/>
          <dgm:bulletEnabled val="1"/>
        </dgm:presLayoutVars>
      </dgm:prSet>
      <dgm:spPr/>
    </dgm:pt>
    <dgm:pt modelId="{760121C0-A62B-41E7-8FB4-DB16D386612C}" type="pres">
      <dgm:prSet presAssocID="{FE5806CA-90C0-4767-B9A2-2F5EE4877C19}" presName="negativeSpace" presStyleCnt="0"/>
      <dgm:spPr/>
    </dgm:pt>
    <dgm:pt modelId="{124365EB-2ED1-4CFC-8BFA-0B60CA5A2F96}" type="pres">
      <dgm:prSet presAssocID="{FE5806CA-90C0-4767-B9A2-2F5EE4877C19}" presName="childText" presStyleLbl="conFgAcc1" presStyleIdx="0" presStyleCnt="4">
        <dgm:presLayoutVars>
          <dgm:bulletEnabled val="1"/>
        </dgm:presLayoutVars>
      </dgm:prSet>
      <dgm:spPr/>
    </dgm:pt>
    <dgm:pt modelId="{F7B24473-248A-4D66-A263-673091B41BFD}" type="pres">
      <dgm:prSet presAssocID="{8AD0F6F7-C0C1-40C9-ADA4-898FCFDD45FD}" presName="spaceBetweenRectangles" presStyleCnt="0"/>
      <dgm:spPr/>
    </dgm:pt>
    <dgm:pt modelId="{C3B92B33-30E9-4FED-9EB0-7361FC75A8B0}" type="pres">
      <dgm:prSet presAssocID="{3AFF19C7-4FB7-4981-963D-FB9B0279F4D0}" presName="parentLin" presStyleCnt="0"/>
      <dgm:spPr/>
    </dgm:pt>
    <dgm:pt modelId="{D7014629-DD70-4396-AF84-AB072E1F3799}" type="pres">
      <dgm:prSet presAssocID="{3AFF19C7-4FB7-4981-963D-FB9B0279F4D0}" presName="parentLeftMargin" presStyleLbl="node1" presStyleIdx="0" presStyleCnt="4"/>
      <dgm:spPr/>
    </dgm:pt>
    <dgm:pt modelId="{6B0312C1-241B-43B9-994D-378BC3536E11}" type="pres">
      <dgm:prSet presAssocID="{3AFF19C7-4FB7-4981-963D-FB9B0279F4D0}" presName="parentText" presStyleLbl="node1" presStyleIdx="1" presStyleCnt="4">
        <dgm:presLayoutVars>
          <dgm:chMax val="0"/>
          <dgm:bulletEnabled val="1"/>
        </dgm:presLayoutVars>
      </dgm:prSet>
      <dgm:spPr/>
    </dgm:pt>
    <dgm:pt modelId="{FAE20AE1-8295-4B87-BBB7-1BD195346232}" type="pres">
      <dgm:prSet presAssocID="{3AFF19C7-4FB7-4981-963D-FB9B0279F4D0}" presName="negativeSpace" presStyleCnt="0"/>
      <dgm:spPr/>
    </dgm:pt>
    <dgm:pt modelId="{E70FDF43-97D4-43F1-A166-CC843657E64A}" type="pres">
      <dgm:prSet presAssocID="{3AFF19C7-4FB7-4981-963D-FB9B0279F4D0}" presName="childText" presStyleLbl="conFgAcc1" presStyleIdx="1" presStyleCnt="4">
        <dgm:presLayoutVars>
          <dgm:bulletEnabled val="1"/>
        </dgm:presLayoutVars>
      </dgm:prSet>
      <dgm:spPr>
        <a:prstGeom prst="rect">
          <a:avLst/>
        </a:prstGeom>
      </dgm:spPr>
    </dgm:pt>
    <dgm:pt modelId="{AA977560-ADBD-4641-8BB8-9AA80FE5EC2D}" type="pres">
      <dgm:prSet presAssocID="{62A27C36-1C92-466C-B34E-C1CEE9C58A9D}" presName="spaceBetweenRectangles" presStyleCnt="0"/>
      <dgm:spPr/>
    </dgm:pt>
    <dgm:pt modelId="{3E2BB336-47B5-40A2-84E6-14A9FEC3DE0E}" type="pres">
      <dgm:prSet presAssocID="{5ED34BAA-C7E5-4066-9CD9-FA970AFF11AF}" presName="parentLin" presStyleCnt="0"/>
      <dgm:spPr/>
    </dgm:pt>
    <dgm:pt modelId="{27473D55-6DA4-49E2-9A7B-A2710FEA6ECB}" type="pres">
      <dgm:prSet presAssocID="{5ED34BAA-C7E5-4066-9CD9-FA970AFF11AF}" presName="parentLeftMargin" presStyleLbl="node1" presStyleIdx="1" presStyleCnt="4"/>
      <dgm:spPr/>
    </dgm:pt>
    <dgm:pt modelId="{4A5C3DE5-1DE8-48D4-9600-4DF71555FC36}" type="pres">
      <dgm:prSet presAssocID="{5ED34BAA-C7E5-4066-9CD9-FA970AFF11AF}" presName="parentText" presStyleLbl="node1" presStyleIdx="2" presStyleCnt="4">
        <dgm:presLayoutVars>
          <dgm:chMax val="0"/>
          <dgm:bulletEnabled val="1"/>
        </dgm:presLayoutVars>
      </dgm:prSet>
      <dgm:spPr/>
    </dgm:pt>
    <dgm:pt modelId="{0A232F61-2F2B-4FCF-B719-5BCF8ABD36FE}" type="pres">
      <dgm:prSet presAssocID="{5ED34BAA-C7E5-4066-9CD9-FA970AFF11AF}" presName="negativeSpace" presStyleCnt="0"/>
      <dgm:spPr/>
    </dgm:pt>
    <dgm:pt modelId="{3C607330-65A2-46F4-B605-9E229960D447}" type="pres">
      <dgm:prSet presAssocID="{5ED34BAA-C7E5-4066-9CD9-FA970AFF11AF}" presName="childText" presStyleLbl="conFgAcc1" presStyleIdx="2" presStyleCnt="4">
        <dgm:presLayoutVars>
          <dgm:bulletEnabled val="1"/>
        </dgm:presLayoutVars>
      </dgm:prSet>
      <dgm:spPr/>
    </dgm:pt>
    <dgm:pt modelId="{6044C499-EB08-4360-8BD2-CACAC295383C}" type="pres">
      <dgm:prSet presAssocID="{F5EBE247-AFE9-4A75-BBB3-FF02AE451022}" presName="spaceBetweenRectangles" presStyleCnt="0"/>
      <dgm:spPr/>
    </dgm:pt>
    <dgm:pt modelId="{6D248F3D-33BB-4274-8946-B3BC8C190578}" type="pres">
      <dgm:prSet presAssocID="{AFA84A42-A7DF-43B6-BCED-687E85E14A3F}" presName="parentLin" presStyleCnt="0"/>
      <dgm:spPr/>
    </dgm:pt>
    <dgm:pt modelId="{85CEC299-A17C-491D-879E-5FF817408DED}" type="pres">
      <dgm:prSet presAssocID="{AFA84A42-A7DF-43B6-BCED-687E85E14A3F}" presName="parentLeftMargin" presStyleLbl="node1" presStyleIdx="2" presStyleCnt="4"/>
      <dgm:spPr/>
    </dgm:pt>
    <dgm:pt modelId="{32A2D360-36C0-494E-954B-FEDE3893F373}" type="pres">
      <dgm:prSet presAssocID="{AFA84A42-A7DF-43B6-BCED-687E85E14A3F}" presName="parentText" presStyleLbl="node1" presStyleIdx="3" presStyleCnt="4">
        <dgm:presLayoutVars>
          <dgm:chMax val="0"/>
          <dgm:bulletEnabled val="1"/>
        </dgm:presLayoutVars>
      </dgm:prSet>
      <dgm:spPr/>
    </dgm:pt>
    <dgm:pt modelId="{23AD16C3-9D9A-44CB-BCA0-D4391C58D547}" type="pres">
      <dgm:prSet presAssocID="{AFA84A42-A7DF-43B6-BCED-687E85E14A3F}" presName="negativeSpace" presStyleCnt="0"/>
      <dgm:spPr/>
    </dgm:pt>
    <dgm:pt modelId="{7F7D9184-5CA0-410E-A61D-9721ADBFAFAE}" type="pres">
      <dgm:prSet presAssocID="{AFA84A42-A7DF-43B6-BCED-687E85E14A3F}" presName="childText" presStyleLbl="conFgAcc1" presStyleIdx="3" presStyleCnt="4">
        <dgm:presLayoutVars>
          <dgm:bulletEnabled val="1"/>
        </dgm:presLayoutVars>
      </dgm:prSet>
      <dgm:spPr>
        <a:prstGeom prst="rect">
          <a:avLst/>
        </a:prstGeom>
      </dgm:spPr>
    </dgm:pt>
  </dgm:ptLst>
  <dgm:cxnLst>
    <dgm:cxn modelId="{F68E4702-2BD3-42FE-B95E-3126DB3E91B9}" srcId="{AFA84A42-A7DF-43B6-BCED-687E85E14A3F}" destId="{B88D9BD3-56D5-4B11-9BC4-BF863CAB3DBF}" srcOrd="0" destOrd="0" parTransId="{317B1E93-C5B8-437E-AB70-965E240DCDBF}" sibTransId="{7981D048-8177-4976-9C22-C96006E42AD3}"/>
    <dgm:cxn modelId="{315A0B0C-2452-480D-A4EC-138D7DAA0B37}" srcId="{5CAC6E89-8D61-41CE-B485-D446E81BC557}" destId="{FE5806CA-90C0-4767-B9A2-2F5EE4877C19}" srcOrd="0" destOrd="0" parTransId="{F96DDCBE-0EDB-4C65-BE7D-8DC7DCBA7962}" sibTransId="{8AD0F6F7-C0C1-40C9-ADA4-898FCFDD45FD}"/>
    <dgm:cxn modelId="{2E38E30E-9964-4762-97CE-187452CD21A7}" srcId="{5CAC6E89-8D61-41CE-B485-D446E81BC557}" destId="{3AFF19C7-4FB7-4981-963D-FB9B0279F4D0}" srcOrd="1" destOrd="0" parTransId="{D1429087-B8B3-4203-9EC2-F38E7180D623}" sibTransId="{62A27C36-1C92-466C-B34E-C1CEE9C58A9D}"/>
    <dgm:cxn modelId="{6A667112-19FD-4141-8818-3FB5DBC1332B}" type="presOf" srcId="{61C9B48E-73EB-4042-83D3-8B05EF347873}" destId="{7F7D9184-5CA0-410E-A61D-9721ADBFAFAE}" srcOrd="0" destOrd="1" presId="urn:microsoft.com/office/officeart/2005/8/layout/list1"/>
    <dgm:cxn modelId="{ED2EA015-8E7B-4B9F-92FD-CD6C30072166}" type="presOf" srcId="{A66D3409-B115-4BFD-9E13-E5AD8555B633}" destId="{E70FDF43-97D4-43F1-A166-CC843657E64A}" srcOrd="0" destOrd="2" presId="urn:microsoft.com/office/officeart/2005/8/layout/list1"/>
    <dgm:cxn modelId="{2B3CFE18-2649-4DA7-BD88-1D36C1AC94A8}" srcId="{FE5806CA-90C0-4767-B9A2-2F5EE4877C19}" destId="{4F600090-5BAB-473F-B334-3A385E20ACEA}" srcOrd="1" destOrd="0" parTransId="{C138B3FA-E70C-47D7-9DA9-29CCB72ADC84}" sibTransId="{36A8EB91-5E96-4EB3-9D9F-FA9755855675}"/>
    <dgm:cxn modelId="{39B1AA30-348F-40A7-A0ED-67CA2FA20EBE}" type="presOf" srcId="{FE5806CA-90C0-4767-B9A2-2F5EE4877C19}" destId="{89DAF6F2-441E-411B-A709-5BCA0EF94829}" srcOrd="1" destOrd="0" presId="urn:microsoft.com/office/officeart/2005/8/layout/list1"/>
    <dgm:cxn modelId="{7BA81A32-85DB-4B84-947A-DF8399A53FB2}" srcId="{5CAC6E89-8D61-41CE-B485-D446E81BC557}" destId="{5ED34BAA-C7E5-4066-9CD9-FA970AFF11AF}" srcOrd="2" destOrd="0" parTransId="{E3E71965-52C6-47F1-AF69-907C59905B88}" sibTransId="{F5EBE247-AFE9-4A75-BBB3-FF02AE451022}"/>
    <dgm:cxn modelId="{BD13F25F-FC2A-48F6-BC9A-849DC4BBD562}" type="presOf" srcId="{5CAC6E89-8D61-41CE-B485-D446E81BC557}" destId="{B902A285-C333-498D-BE6D-38566E131EA4}" srcOrd="0" destOrd="0" presId="urn:microsoft.com/office/officeart/2005/8/layout/list1"/>
    <dgm:cxn modelId="{15B5AB60-E57B-42FC-BF4F-30D539F0014B}" type="presOf" srcId="{74BB1DAA-6247-4D77-A12F-F1E51A02E086}" destId="{3C607330-65A2-46F4-B605-9E229960D447}" srcOrd="0" destOrd="1" presId="urn:microsoft.com/office/officeart/2005/8/layout/list1"/>
    <dgm:cxn modelId="{212E676A-FB90-45D1-AAC2-6B8825DE3FD8}" type="presOf" srcId="{5ED34BAA-C7E5-4066-9CD9-FA970AFF11AF}" destId="{27473D55-6DA4-49E2-9A7B-A2710FEA6ECB}" srcOrd="0" destOrd="0" presId="urn:microsoft.com/office/officeart/2005/8/layout/list1"/>
    <dgm:cxn modelId="{25A95A4A-1904-44DF-BB0B-806CC7A4F807}" srcId="{AFA84A42-A7DF-43B6-BCED-687E85E14A3F}" destId="{61C9B48E-73EB-4042-83D3-8B05EF347873}" srcOrd="1" destOrd="0" parTransId="{7CCA80C2-0D87-4636-98AA-C130210FB40D}" sibTransId="{972A7D7C-9FA7-415E-B9DE-AB60F43AF52B}"/>
    <dgm:cxn modelId="{BB80CC54-8992-4DD1-B129-68A2B9E2AD65}" type="presOf" srcId="{1A5DC024-C98D-41AC-934B-0F9055B82568}" destId="{E70FDF43-97D4-43F1-A166-CC843657E64A}" srcOrd="0" destOrd="0" presId="urn:microsoft.com/office/officeart/2005/8/layout/list1"/>
    <dgm:cxn modelId="{24DB0375-3C50-4096-831B-9363FB0F1BBC}" type="presOf" srcId="{3AFF19C7-4FB7-4981-963D-FB9B0279F4D0}" destId="{D7014629-DD70-4396-AF84-AB072E1F3799}" srcOrd="0" destOrd="0" presId="urn:microsoft.com/office/officeart/2005/8/layout/list1"/>
    <dgm:cxn modelId="{FAD42576-CA78-4A1C-8431-2365556F9C59}" srcId="{AFA84A42-A7DF-43B6-BCED-687E85E14A3F}" destId="{90F8B3D7-086F-41AB-951B-9EFC1D0C6242}" srcOrd="2" destOrd="0" parTransId="{D1555F4A-EDF5-44BE-B26A-D987F2B838C0}" sibTransId="{A662396D-06FA-4439-8F79-C777899B1111}"/>
    <dgm:cxn modelId="{17201A7E-737C-41C1-8F10-D38B858B767A}" type="presOf" srcId="{AC03E397-A900-4A35-93CD-116AAD2EC3BA}" destId="{E70FDF43-97D4-43F1-A166-CC843657E64A}" srcOrd="0" destOrd="1" presId="urn:microsoft.com/office/officeart/2005/8/layout/list1"/>
    <dgm:cxn modelId="{8162AC83-3A66-4242-9F0E-2AFB405E5119}" type="presOf" srcId="{90F8B3D7-086F-41AB-951B-9EFC1D0C6242}" destId="{7F7D9184-5CA0-410E-A61D-9721ADBFAFAE}" srcOrd="0" destOrd="2" presId="urn:microsoft.com/office/officeart/2005/8/layout/list1"/>
    <dgm:cxn modelId="{101A2488-C020-4429-B5C4-FE1137FD8B00}" type="presOf" srcId="{3AFF19C7-4FB7-4981-963D-FB9B0279F4D0}" destId="{6B0312C1-241B-43B9-994D-378BC3536E11}" srcOrd="1" destOrd="0" presId="urn:microsoft.com/office/officeart/2005/8/layout/list1"/>
    <dgm:cxn modelId="{6750E288-650C-48BC-A88D-80B7EAD70E00}" srcId="{3AFF19C7-4FB7-4981-963D-FB9B0279F4D0}" destId="{A66D3409-B115-4BFD-9E13-E5AD8555B633}" srcOrd="2" destOrd="0" parTransId="{ACD62585-D441-4E31-A753-A6B8ED520FC4}" sibTransId="{8AE56FCD-C08F-46E3-B2C5-3A5B0D554371}"/>
    <dgm:cxn modelId="{9D260B8D-CF86-4313-AC56-3D7938B4BA02}" type="presOf" srcId="{10D1CA0D-6AEE-4CBF-AE7F-8F87F4944674}" destId="{3C607330-65A2-46F4-B605-9E229960D447}" srcOrd="0" destOrd="0" presId="urn:microsoft.com/office/officeart/2005/8/layout/list1"/>
    <dgm:cxn modelId="{B743F88F-D4D4-47BD-B068-E41891CB4A4C}" srcId="{5CAC6E89-8D61-41CE-B485-D446E81BC557}" destId="{AFA84A42-A7DF-43B6-BCED-687E85E14A3F}" srcOrd="3" destOrd="0" parTransId="{0BB7A3CF-C5BF-466E-843A-5867BC833EBC}" sibTransId="{35BC54AD-169E-4496-BCEC-C06B39BC29CD}"/>
    <dgm:cxn modelId="{1957B794-5724-4C52-AC9F-28EFE61109FD}" srcId="{5ED34BAA-C7E5-4066-9CD9-FA970AFF11AF}" destId="{10D1CA0D-6AEE-4CBF-AE7F-8F87F4944674}" srcOrd="0" destOrd="0" parTransId="{9177F9DA-1FEE-47EA-991F-A0DED8F64912}" sibTransId="{0B4C71E5-53A6-462E-95AC-3D0D1578DB6B}"/>
    <dgm:cxn modelId="{00B9A298-1454-4A73-9C23-47E51CAD824D}" srcId="{5ED34BAA-C7E5-4066-9CD9-FA970AFF11AF}" destId="{74BB1DAA-6247-4D77-A12F-F1E51A02E086}" srcOrd="1" destOrd="0" parTransId="{C64427C3-B6B3-4153-B517-876A25B3A1F1}" sibTransId="{A9390738-1204-4B82-BA1D-CF13C5CAF3D1}"/>
    <dgm:cxn modelId="{BBED419D-165B-4F00-83B4-C60B94E5D08F}" srcId="{3AFF19C7-4FB7-4981-963D-FB9B0279F4D0}" destId="{AC03E397-A900-4A35-93CD-116AAD2EC3BA}" srcOrd="1" destOrd="0" parTransId="{75759AAE-0DAB-4778-9ABD-004954D6DB3F}" sibTransId="{5EB53E2E-7AD3-4FD4-AE14-5623C54C677B}"/>
    <dgm:cxn modelId="{BF63739F-8320-44B8-B02A-4B18087C78F2}" type="presOf" srcId="{4E8D47F9-FE34-4FAF-A367-F196B376B973}" destId="{124365EB-2ED1-4CFC-8BFA-0B60CA5A2F96}" srcOrd="0" destOrd="0" presId="urn:microsoft.com/office/officeart/2005/8/layout/list1"/>
    <dgm:cxn modelId="{371DDEA0-7F39-4BA2-9E86-1C9396B68C7E}" type="presOf" srcId="{FE5806CA-90C0-4767-B9A2-2F5EE4877C19}" destId="{D4903FD3-EBAD-47DA-895D-4E6DB67DDCB3}" srcOrd="0" destOrd="0" presId="urn:microsoft.com/office/officeart/2005/8/layout/list1"/>
    <dgm:cxn modelId="{B770DDA4-4D8C-4E9D-A97D-B9A4BD33D04B}" type="presOf" srcId="{4F600090-5BAB-473F-B334-3A385E20ACEA}" destId="{124365EB-2ED1-4CFC-8BFA-0B60CA5A2F96}" srcOrd="0" destOrd="1" presId="urn:microsoft.com/office/officeart/2005/8/layout/list1"/>
    <dgm:cxn modelId="{31C581B8-A2CF-49BD-AE07-3D4B83EC7332}" type="presOf" srcId="{B88D9BD3-56D5-4B11-9BC4-BF863CAB3DBF}" destId="{7F7D9184-5CA0-410E-A61D-9721ADBFAFAE}" srcOrd="0" destOrd="0" presId="urn:microsoft.com/office/officeart/2005/8/layout/list1"/>
    <dgm:cxn modelId="{088202BB-006D-40C0-B259-651812E31676}" srcId="{FE5806CA-90C0-4767-B9A2-2F5EE4877C19}" destId="{4E8D47F9-FE34-4FAF-A367-F196B376B973}" srcOrd="0" destOrd="0" parTransId="{91571845-7B66-4F17-A30F-025308713C63}" sibTransId="{1E3C7AB8-1C23-4A00-8DE4-321D8EA0C88E}"/>
    <dgm:cxn modelId="{301B4BC0-99EA-4CE0-9872-1E8761DEE1DF}" type="presOf" srcId="{AFA84A42-A7DF-43B6-BCED-687E85E14A3F}" destId="{85CEC299-A17C-491D-879E-5FF817408DED}" srcOrd="0" destOrd="0" presId="urn:microsoft.com/office/officeart/2005/8/layout/list1"/>
    <dgm:cxn modelId="{020E5EC4-C065-4A6C-B935-A541366FDFEC}" type="presOf" srcId="{AFA84A42-A7DF-43B6-BCED-687E85E14A3F}" destId="{32A2D360-36C0-494E-954B-FEDE3893F373}" srcOrd="1" destOrd="0" presId="urn:microsoft.com/office/officeart/2005/8/layout/list1"/>
    <dgm:cxn modelId="{95016AE8-7DF7-42F3-A62A-DE0E7C123201}" srcId="{3AFF19C7-4FB7-4981-963D-FB9B0279F4D0}" destId="{1A5DC024-C98D-41AC-934B-0F9055B82568}" srcOrd="0" destOrd="0" parTransId="{F3469BB2-0E36-4A27-9F3C-05231FFDA38E}" sibTransId="{EF2650D1-43E7-4C51-8A3E-0B42066783AF}"/>
    <dgm:cxn modelId="{88EB15F1-DFD8-43DF-96E7-E3AF99B59909}" type="presOf" srcId="{5ED34BAA-C7E5-4066-9CD9-FA970AFF11AF}" destId="{4A5C3DE5-1DE8-48D4-9600-4DF71555FC36}" srcOrd="1" destOrd="0" presId="urn:microsoft.com/office/officeart/2005/8/layout/list1"/>
    <dgm:cxn modelId="{03C56002-CFE6-4902-A1F6-404AD2FC0EA3}" type="presParOf" srcId="{B902A285-C333-498D-BE6D-38566E131EA4}" destId="{5AE72953-0E1D-41F4-A43D-0511D75F9A4B}" srcOrd="0" destOrd="0" presId="urn:microsoft.com/office/officeart/2005/8/layout/list1"/>
    <dgm:cxn modelId="{03152CCF-CF56-41CE-97B7-D6D1496F8247}" type="presParOf" srcId="{5AE72953-0E1D-41F4-A43D-0511D75F9A4B}" destId="{D4903FD3-EBAD-47DA-895D-4E6DB67DDCB3}" srcOrd="0" destOrd="0" presId="urn:microsoft.com/office/officeart/2005/8/layout/list1"/>
    <dgm:cxn modelId="{E09ABD88-6DD2-4D8F-878C-A4A3EE1023EA}" type="presParOf" srcId="{5AE72953-0E1D-41F4-A43D-0511D75F9A4B}" destId="{89DAF6F2-441E-411B-A709-5BCA0EF94829}" srcOrd="1" destOrd="0" presId="urn:microsoft.com/office/officeart/2005/8/layout/list1"/>
    <dgm:cxn modelId="{D3F9A7AA-B071-4BE3-A2AE-10D2C4F2ED98}" type="presParOf" srcId="{B902A285-C333-498D-BE6D-38566E131EA4}" destId="{760121C0-A62B-41E7-8FB4-DB16D386612C}" srcOrd="1" destOrd="0" presId="urn:microsoft.com/office/officeart/2005/8/layout/list1"/>
    <dgm:cxn modelId="{CA415FCA-9ED4-4CC4-BA3C-2A8588374D78}" type="presParOf" srcId="{B902A285-C333-498D-BE6D-38566E131EA4}" destId="{124365EB-2ED1-4CFC-8BFA-0B60CA5A2F96}" srcOrd="2" destOrd="0" presId="urn:microsoft.com/office/officeart/2005/8/layout/list1"/>
    <dgm:cxn modelId="{FC951384-840E-4DCE-98BF-EB6010449E09}" type="presParOf" srcId="{B902A285-C333-498D-BE6D-38566E131EA4}" destId="{F7B24473-248A-4D66-A263-673091B41BFD}" srcOrd="3" destOrd="0" presId="urn:microsoft.com/office/officeart/2005/8/layout/list1"/>
    <dgm:cxn modelId="{5B63EFFF-98A2-4E49-A7EE-C4F899414CD9}" type="presParOf" srcId="{B902A285-C333-498D-BE6D-38566E131EA4}" destId="{C3B92B33-30E9-4FED-9EB0-7361FC75A8B0}" srcOrd="4" destOrd="0" presId="urn:microsoft.com/office/officeart/2005/8/layout/list1"/>
    <dgm:cxn modelId="{DCC90457-074F-49B4-8827-EC81CFC63B64}" type="presParOf" srcId="{C3B92B33-30E9-4FED-9EB0-7361FC75A8B0}" destId="{D7014629-DD70-4396-AF84-AB072E1F3799}" srcOrd="0" destOrd="0" presId="urn:microsoft.com/office/officeart/2005/8/layout/list1"/>
    <dgm:cxn modelId="{4006C4AB-26B6-45F4-884C-F0507B5414C1}" type="presParOf" srcId="{C3B92B33-30E9-4FED-9EB0-7361FC75A8B0}" destId="{6B0312C1-241B-43B9-994D-378BC3536E11}" srcOrd="1" destOrd="0" presId="urn:microsoft.com/office/officeart/2005/8/layout/list1"/>
    <dgm:cxn modelId="{F53F38D2-7191-43B7-ABCA-DD132064D178}" type="presParOf" srcId="{B902A285-C333-498D-BE6D-38566E131EA4}" destId="{FAE20AE1-8295-4B87-BBB7-1BD195346232}" srcOrd="5" destOrd="0" presId="urn:microsoft.com/office/officeart/2005/8/layout/list1"/>
    <dgm:cxn modelId="{6241E5A5-4C68-4D80-B25E-E18C92602D95}" type="presParOf" srcId="{B902A285-C333-498D-BE6D-38566E131EA4}" destId="{E70FDF43-97D4-43F1-A166-CC843657E64A}" srcOrd="6" destOrd="0" presId="urn:microsoft.com/office/officeart/2005/8/layout/list1"/>
    <dgm:cxn modelId="{084877D3-E7A6-446E-B60D-2FC0BF85AB05}" type="presParOf" srcId="{B902A285-C333-498D-BE6D-38566E131EA4}" destId="{AA977560-ADBD-4641-8BB8-9AA80FE5EC2D}" srcOrd="7" destOrd="0" presId="urn:microsoft.com/office/officeart/2005/8/layout/list1"/>
    <dgm:cxn modelId="{E3E7214A-8586-4D1C-B1C4-5B62A2416502}" type="presParOf" srcId="{B902A285-C333-498D-BE6D-38566E131EA4}" destId="{3E2BB336-47B5-40A2-84E6-14A9FEC3DE0E}" srcOrd="8" destOrd="0" presId="urn:microsoft.com/office/officeart/2005/8/layout/list1"/>
    <dgm:cxn modelId="{2E80224B-9253-447B-A35E-6C8BA720CAA6}" type="presParOf" srcId="{3E2BB336-47B5-40A2-84E6-14A9FEC3DE0E}" destId="{27473D55-6DA4-49E2-9A7B-A2710FEA6ECB}" srcOrd="0" destOrd="0" presId="urn:microsoft.com/office/officeart/2005/8/layout/list1"/>
    <dgm:cxn modelId="{7B54089F-C165-4497-A2C5-EE55AE85772E}" type="presParOf" srcId="{3E2BB336-47B5-40A2-84E6-14A9FEC3DE0E}" destId="{4A5C3DE5-1DE8-48D4-9600-4DF71555FC36}" srcOrd="1" destOrd="0" presId="urn:microsoft.com/office/officeart/2005/8/layout/list1"/>
    <dgm:cxn modelId="{93856536-32E1-4F9A-85D3-E27E334E0ABA}" type="presParOf" srcId="{B902A285-C333-498D-BE6D-38566E131EA4}" destId="{0A232F61-2F2B-4FCF-B719-5BCF8ABD36FE}" srcOrd="9" destOrd="0" presId="urn:microsoft.com/office/officeart/2005/8/layout/list1"/>
    <dgm:cxn modelId="{318D3317-135C-4EF3-8324-7E71171B3720}" type="presParOf" srcId="{B902A285-C333-498D-BE6D-38566E131EA4}" destId="{3C607330-65A2-46F4-B605-9E229960D447}" srcOrd="10" destOrd="0" presId="urn:microsoft.com/office/officeart/2005/8/layout/list1"/>
    <dgm:cxn modelId="{9357FB32-68A6-44BF-B4F1-250F2D3BDE13}" type="presParOf" srcId="{B902A285-C333-498D-BE6D-38566E131EA4}" destId="{6044C499-EB08-4360-8BD2-CACAC295383C}" srcOrd="11" destOrd="0" presId="urn:microsoft.com/office/officeart/2005/8/layout/list1"/>
    <dgm:cxn modelId="{1BC53EFE-70EC-46A0-BF36-6C0E7DB03CF9}" type="presParOf" srcId="{B902A285-C333-498D-BE6D-38566E131EA4}" destId="{6D248F3D-33BB-4274-8946-B3BC8C190578}" srcOrd="12" destOrd="0" presId="urn:microsoft.com/office/officeart/2005/8/layout/list1"/>
    <dgm:cxn modelId="{4C189ACD-B2C4-43CA-997A-B2C07638327E}" type="presParOf" srcId="{6D248F3D-33BB-4274-8946-B3BC8C190578}" destId="{85CEC299-A17C-491D-879E-5FF817408DED}" srcOrd="0" destOrd="0" presId="urn:microsoft.com/office/officeart/2005/8/layout/list1"/>
    <dgm:cxn modelId="{600CD2A5-A200-461A-BDE6-9971C3D107B0}" type="presParOf" srcId="{6D248F3D-33BB-4274-8946-B3BC8C190578}" destId="{32A2D360-36C0-494E-954B-FEDE3893F373}" srcOrd="1" destOrd="0" presId="urn:microsoft.com/office/officeart/2005/8/layout/list1"/>
    <dgm:cxn modelId="{34FD7122-6322-46F5-9CFE-17A085DDF2B2}" type="presParOf" srcId="{B902A285-C333-498D-BE6D-38566E131EA4}" destId="{23AD16C3-9D9A-44CB-BCA0-D4391C58D547}" srcOrd="13" destOrd="0" presId="urn:microsoft.com/office/officeart/2005/8/layout/list1"/>
    <dgm:cxn modelId="{60BFA088-C7D1-4BC2-9F0A-30AB5868F753}" type="presParOf" srcId="{B902A285-C333-498D-BE6D-38566E131EA4}" destId="{7F7D9184-5CA0-410E-A61D-9721ADBFAFAE}"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F5615C8-3F34-47FF-90A8-EEF7BCC6763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A1BA3F8F-0A89-4087-B53F-0B82BAAB9451}">
      <dgm:prSet custT="1"/>
      <dgm:spPr>
        <a:solidFill>
          <a:srgbClr val="0070C0"/>
        </a:solidFill>
      </dgm:spPr>
      <dgm:t>
        <a:bodyPr/>
        <a:lstStyle/>
        <a:p>
          <a:r>
            <a:rPr lang="en-US" sz="2400" dirty="0"/>
            <a:t>With RECOMPILE (or OPTION(RECOMPILE))</a:t>
          </a:r>
        </a:p>
      </dgm:t>
    </dgm:pt>
    <dgm:pt modelId="{F26FADE4-24D8-4AC4-8CDD-02D60231E4F9}" type="parTrans" cxnId="{06B4D3CB-5900-4879-9D8D-2DD91C53C825}">
      <dgm:prSet/>
      <dgm:spPr/>
      <dgm:t>
        <a:bodyPr/>
        <a:lstStyle/>
        <a:p>
          <a:endParaRPr lang="en-US" sz="1100"/>
        </a:p>
      </dgm:t>
    </dgm:pt>
    <dgm:pt modelId="{32FB43B7-1077-4CF5-9FF4-1EF4ED6B7CD0}" type="sibTrans" cxnId="{06B4D3CB-5900-4879-9D8D-2DD91C53C825}">
      <dgm:prSet/>
      <dgm:spPr/>
      <dgm:t>
        <a:bodyPr/>
        <a:lstStyle/>
        <a:p>
          <a:endParaRPr lang="en-US" sz="1100"/>
        </a:p>
      </dgm:t>
    </dgm:pt>
    <dgm:pt modelId="{F7B24F26-3EC8-46E3-94D8-1759CA30C7C0}">
      <dgm:prSet custT="1"/>
      <dgm:spPr>
        <a:solidFill>
          <a:srgbClr val="0070C0"/>
        </a:solidFill>
      </dgm:spPr>
      <dgm:t>
        <a:bodyPr/>
        <a:lstStyle/>
        <a:p>
          <a:r>
            <a:rPr lang="en-US" sz="2400" dirty="0"/>
            <a:t>Use local variables to disable parameter sniffing</a:t>
          </a:r>
        </a:p>
      </dgm:t>
    </dgm:pt>
    <dgm:pt modelId="{DEF9EFA3-F5CA-48EA-BC4B-54DA4C3950F3}" type="parTrans" cxnId="{26F7C819-0C67-4822-8584-3F3292E6D56D}">
      <dgm:prSet/>
      <dgm:spPr/>
      <dgm:t>
        <a:bodyPr/>
        <a:lstStyle/>
        <a:p>
          <a:endParaRPr lang="en-US" sz="1100"/>
        </a:p>
      </dgm:t>
    </dgm:pt>
    <dgm:pt modelId="{464ACC81-C230-4212-8394-F3894C692E69}" type="sibTrans" cxnId="{26F7C819-0C67-4822-8584-3F3292E6D56D}">
      <dgm:prSet/>
      <dgm:spPr/>
      <dgm:t>
        <a:bodyPr/>
        <a:lstStyle/>
        <a:p>
          <a:endParaRPr lang="en-US" sz="1100"/>
        </a:p>
      </dgm:t>
    </dgm:pt>
    <dgm:pt modelId="{CED8278B-B436-46B0-B842-92B76ECA1632}">
      <dgm:prSet custT="1"/>
      <dgm:spPr>
        <a:solidFill>
          <a:srgbClr val="0070C0"/>
        </a:solidFill>
      </dgm:spPr>
      <dgm:t>
        <a:bodyPr/>
        <a:lstStyle/>
        <a:p>
          <a:r>
            <a:rPr lang="en-US" sz="2400" dirty="0"/>
            <a:t>Use of multiple stored procedures</a:t>
          </a:r>
        </a:p>
      </dgm:t>
    </dgm:pt>
    <dgm:pt modelId="{803AE9D1-3E56-456D-94F8-C002DF14441B}" type="parTrans" cxnId="{255571A6-8705-4CA5-924C-66E625E16D52}">
      <dgm:prSet/>
      <dgm:spPr/>
      <dgm:t>
        <a:bodyPr/>
        <a:lstStyle/>
        <a:p>
          <a:endParaRPr lang="en-US" sz="1100"/>
        </a:p>
      </dgm:t>
    </dgm:pt>
    <dgm:pt modelId="{B1A7732F-3A42-4088-84AF-AEBD8190B2C2}" type="sibTrans" cxnId="{255571A6-8705-4CA5-924C-66E625E16D52}">
      <dgm:prSet/>
      <dgm:spPr/>
      <dgm:t>
        <a:bodyPr/>
        <a:lstStyle/>
        <a:p>
          <a:endParaRPr lang="en-US" sz="1100"/>
        </a:p>
      </dgm:t>
    </dgm:pt>
    <dgm:pt modelId="{FDC610A1-E4DD-422A-90FB-F4EA5B624F69}">
      <dgm:prSet custT="1"/>
      <dgm:spPr>
        <a:solidFill>
          <a:srgbClr val="0070C0"/>
        </a:solidFill>
      </dgm:spPr>
      <dgm:t>
        <a:bodyPr/>
        <a:lstStyle/>
        <a:p>
          <a:r>
            <a:rPr lang="en-US" sz="2400" dirty="0"/>
            <a:t>OPTION(OPTIMIZE FOR [Unknown | Value])</a:t>
          </a:r>
        </a:p>
      </dgm:t>
    </dgm:pt>
    <dgm:pt modelId="{2F2A6E55-73E9-4CAE-B5EA-4D366A64D4FD}" type="parTrans" cxnId="{480471DD-94E5-4424-81B3-84B00548A24B}">
      <dgm:prSet/>
      <dgm:spPr/>
      <dgm:t>
        <a:bodyPr/>
        <a:lstStyle/>
        <a:p>
          <a:endParaRPr lang="en-US" sz="1100"/>
        </a:p>
      </dgm:t>
    </dgm:pt>
    <dgm:pt modelId="{9524E047-8288-45EC-BBA6-4F0E42BD64AA}" type="sibTrans" cxnId="{480471DD-94E5-4424-81B3-84B00548A24B}">
      <dgm:prSet/>
      <dgm:spPr/>
      <dgm:t>
        <a:bodyPr/>
        <a:lstStyle/>
        <a:p>
          <a:endParaRPr lang="en-US" sz="1100"/>
        </a:p>
      </dgm:t>
    </dgm:pt>
    <dgm:pt modelId="{483400DE-9DA4-47AB-8064-7F13CB43A750}">
      <dgm:prSet custT="1"/>
      <dgm:spPr>
        <a:solidFill>
          <a:srgbClr val="0070C0"/>
        </a:solidFill>
      </dgm:spPr>
      <dgm:t>
        <a:bodyPr/>
        <a:lstStyle/>
        <a:p>
          <a:r>
            <a:rPr lang="en-US" sz="2400" dirty="0"/>
            <a:t>Use Trace Flag 4136 to disable parameter sniffing</a:t>
          </a:r>
        </a:p>
      </dgm:t>
    </dgm:pt>
    <dgm:pt modelId="{9431C61B-A0B4-4018-8343-B4B2752EF0A3}" type="parTrans" cxnId="{EA8885BB-2604-4269-A86F-97957D7E8BF4}">
      <dgm:prSet/>
      <dgm:spPr/>
      <dgm:t>
        <a:bodyPr/>
        <a:lstStyle/>
        <a:p>
          <a:endParaRPr lang="en-CA" sz="1100"/>
        </a:p>
      </dgm:t>
    </dgm:pt>
    <dgm:pt modelId="{9C2BD4F8-8338-4BDE-8938-1BFCE7B7664C}" type="sibTrans" cxnId="{EA8885BB-2604-4269-A86F-97957D7E8BF4}">
      <dgm:prSet/>
      <dgm:spPr/>
      <dgm:t>
        <a:bodyPr/>
        <a:lstStyle/>
        <a:p>
          <a:endParaRPr lang="en-CA" sz="1100"/>
        </a:p>
      </dgm:t>
    </dgm:pt>
    <dgm:pt modelId="{363DA507-C3A0-4533-81AD-0F39B2F439E5}">
      <dgm:prSet custT="1"/>
      <dgm:spPr>
        <a:solidFill>
          <a:srgbClr val="0070C0"/>
        </a:solidFill>
      </dgm:spPr>
      <dgm:t>
        <a:bodyPr/>
        <a:lstStyle/>
        <a:p>
          <a:r>
            <a:rPr lang="en-US" sz="2400" dirty="0"/>
            <a:t>ALTER DATABASE SCOPED CONFIGURATION SET PARAMETER_SNIFFING = OFF;</a:t>
          </a:r>
        </a:p>
      </dgm:t>
    </dgm:pt>
    <dgm:pt modelId="{DFA21DF9-1882-4B27-9222-A826BE55EDBB}" type="parTrans" cxnId="{399A8825-5189-474E-8087-E1E6539B14B1}">
      <dgm:prSet/>
      <dgm:spPr/>
      <dgm:t>
        <a:bodyPr/>
        <a:lstStyle/>
        <a:p>
          <a:endParaRPr lang="en-CA"/>
        </a:p>
      </dgm:t>
    </dgm:pt>
    <dgm:pt modelId="{7DCD39B5-22E5-4E50-AF5B-160DE81FDBD5}" type="sibTrans" cxnId="{399A8825-5189-474E-8087-E1E6539B14B1}">
      <dgm:prSet/>
      <dgm:spPr/>
      <dgm:t>
        <a:bodyPr/>
        <a:lstStyle/>
        <a:p>
          <a:endParaRPr lang="en-CA"/>
        </a:p>
      </dgm:t>
    </dgm:pt>
    <dgm:pt modelId="{FE7DA06D-B646-45F3-8532-50694784C7F1}" type="pres">
      <dgm:prSet presAssocID="{6F5615C8-3F34-47FF-90A8-EEF7BCC6763D}" presName="linear" presStyleCnt="0">
        <dgm:presLayoutVars>
          <dgm:animLvl val="lvl"/>
          <dgm:resizeHandles val="exact"/>
        </dgm:presLayoutVars>
      </dgm:prSet>
      <dgm:spPr/>
    </dgm:pt>
    <dgm:pt modelId="{03D8F651-5060-4144-B98F-05E65B57D514}" type="pres">
      <dgm:prSet presAssocID="{A1BA3F8F-0A89-4087-B53F-0B82BAAB9451}" presName="parentText" presStyleLbl="node1" presStyleIdx="0" presStyleCnt="6" custLinFactY="-36744" custLinFactNeighborX="-173" custLinFactNeighborY="-100000">
        <dgm:presLayoutVars>
          <dgm:chMax val="0"/>
          <dgm:bulletEnabled val="1"/>
        </dgm:presLayoutVars>
      </dgm:prSet>
      <dgm:spPr/>
    </dgm:pt>
    <dgm:pt modelId="{3721CC93-FF5B-460F-A0CA-4EFE68216DBA}" type="pres">
      <dgm:prSet presAssocID="{32FB43B7-1077-4CF5-9FF4-1EF4ED6B7CD0}" presName="spacer" presStyleCnt="0"/>
      <dgm:spPr/>
    </dgm:pt>
    <dgm:pt modelId="{B73DF1BB-43A5-41A8-966F-D54A8BF72FD0}" type="pres">
      <dgm:prSet presAssocID="{F7B24F26-3EC8-46E3-94D8-1759CA30C7C0}" presName="parentText" presStyleLbl="node1" presStyleIdx="1" presStyleCnt="6" custLinFactY="-980" custLinFactNeighborY="-100000">
        <dgm:presLayoutVars>
          <dgm:chMax val="0"/>
          <dgm:bulletEnabled val="1"/>
        </dgm:presLayoutVars>
      </dgm:prSet>
      <dgm:spPr/>
    </dgm:pt>
    <dgm:pt modelId="{4F8C8A80-E59E-4491-96AE-A5DFB256DE47}" type="pres">
      <dgm:prSet presAssocID="{464ACC81-C230-4212-8394-F3894C692E69}" presName="spacer" presStyleCnt="0"/>
      <dgm:spPr/>
    </dgm:pt>
    <dgm:pt modelId="{75D66B14-30FE-46DB-85B1-69E9AE6446A4}" type="pres">
      <dgm:prSet presAssocID="{CED8278B-B436-46B0-B842-92B76ECA1632}" presName="parentText" presStyleLbl="node1" presStyleIdx="2" presStyleCnt="6" custLinFactY="64370" custLinFactNeighborY="100000">
        <dgm:presLayoutVars>
          <dgm:chMax val="0"/>
          <dgm:bulletEnabled val="1"/>
        </dgm:presLayoutVars>
      </dgm:prSet>
      <dgm:spPr/>
    </dgm:pt>
    <dgm:pt modelId="{5FC945C4-E339-4D91-9CB5-6875D34D6928}" type="pres">
      <dgm:prSet presAssocID="{B1A7732F-3A42-4088-84AF-AEBD8190B2C2}" presName="spacer" presStyleCnt="0"/>
      <dgm:spPr/>
    </dgm:pt>
    <dgm:pt modelId="{D9064503-E389-4AF7-9094-A56A6AF0E8B1}" type="pres">
      <dgm:prSet presAssocID="{483400DE-9DA4-47AB-8064-7F13CB43A750}" presName="parentText" presStyleLbl="node1" presStyleIdx="3" presStyleCnt="6" custLinFactY="-109896" custLinFactNeighborY="-200000">
        <dgm:presLayoutVars>
          <dgm:chMax val="0"/>
          <dgm:bulletEnabled val="1"/>
        </dgm:presLayoutVars>
      </dgm:prSet>
      <dgm:spPr/>
    </dgm:pt>
    <dgm:pt modelId="{31131198-AA54-47D0-9B6B-C0F87AFECC66}" type="pres">
      <dgm:prSet presAssocID="{9C2BD4F8-8338-4BDE-8938-1BFCE7B7664C}" presName="spacer" presStyleCnt="0"/>
      <dgm:spPr/>
    </dgm:pt>
    <dgm:pt modelId="{9D3363EC-0A1F-4B04-A75F-366C155C457C}" type="pres">
      <dgm:prSet presAssocID="{FDC610A1-E4DD-422A-90FB-F4EA5B624F69}" presName="parentText" presStyleLbl="node1" presStyleIdx="4" presStyleCnt="6" custLinFactY="-31362" custLinFactNeighborY="-100000">
        <dgm:presLayoutVars>
          <dgm:chMax val="0"/>
          <dgm:bulletEnabled val="1"/>
        </dgm:presLayoutVars>
      </dgm:prSet>
      <dgm:spPr/>
    </dgm:pt>
    <dgm:pt modelId="{A8342327-2C32-4A2C-BFC0-17D0485495B6}" type="pres">
      <dgm:prSet presAssocID="{9524E047-8288-45EC-BBA6-4F0E42BD64AA}" presName="spacer" presStyleCnt="0"/>
      <dgm:spPr/>
    </dgm:pt>
    <dgm:pt modelId="{FBFE081D-2CD8-48AF-8956-6C5DE0B56721}" type="pres">
      <dgm:prSet presAssocID="{363DA507-C3A0-4533-81AD-0F39B2F439E5}" presName="parentText" presStyleLbl="node1" presStyleIdx="5" presStyleCnt="6" custLinFactY="-42458" custLinFactNeighborY="-100000">
        <dgm:presLayoutVars>
          <dgm:chMax val="0"/>
          <dgm:bulletEnabled val="1"/>
        </dgm:presLayoutVars>
      </dgm:prSet>
      <dgm:spPr/>
    </dgm:pt>
  </dgm:ptLst>
  <dgm:cxnLst>
    <dgm:cxn modelId="{06D17008-753B-49AE-816D-A130C3057554}" type="presOf" srcId="{CED8278B-B436-46B0-B842-92B76ECA1632}" destId="{75D66B14-30FE-46DB-85B1-69E9AE6446A4}" srcOrd="0" destOrd="0" presId="urn:microsoft.com/office/officeart/2005/8/layout/vList2"/>
    <dgm:cxn modelId="{26F7C819-0C67-4822-8584-3F3292E6D56D}" srcId="{6F5615C8-3F34-47FF-90A8-EEF7BCC6763D}" destId="{F7B24F26-3EC8-46E3-94D8-1759CA30C7C0}" srcOrd="1" destOrd="0" parTransId="{DEF9EFA3-F5CA-48EA-BC4B-54DA4C3950F3}" sibTransId="{464ACC81-C230-4212-8394-F3894C692E69}"/>
    <dgm:cxn modelId="{399A8825-5189-474E-8087-E1E6539B14B1}" srcId="{6F5615C8-3F34-47FF-90A8-EEF7BCC6763D}" destId="{363DA507-C3A0-4533-81AD-0F39B2F439E5}" srcOrd="5" destOrd="0" parTransId="{DFA21DF9-1882-4B27-9222-A826BE55EDBB}" sibTransId="{7DCD39B5-22E5-4E50-AF5B-160DE81FDBD5}"/>
    <dgm:cxn modelId="{D00E393B-8DA2-4C63-940C-02D7E2A3667C}" type="presOf" srcId="{F7B24F26-3EC8-46E3-94D8-1759CA30C7C0}" destId="{B73DF1BB-43A5-41A8-966F-D54A8BF72FD0}" srcOrd="0" destOrd="0" presId="urn:microsoft.com/office/officeart/2005/8/layout/vList2"/>
    <dgm:cxn modelId="{EF3B8A65-CCA6-41AC-922A-D1100E97B504}" type="presOf" srcId="{6F5615C8-3F34-47FF-90A8-EEF7BCC6763D}" destId="{FE7DA06D-B646-45F3-8532-50694784C7F1}" srcOrd="0" destOrd="0" presId="urn:microsoft.com/office/officeart/2005/8/layout/vList2"/>
    <dgm:cxn modelId="{255571A6-8705-4CA5-924C-66E625E16D52}" srcId="{6F5615C8-3F34-47FF-90A8-EEF7BCC6763D}" destId="{CED8278B-B436-46B0-B842-92B76ECA1632}" srcOrd="2" destOrd="0" parTransId="{803AE9D1-3E56-456D-94F8-C002DF14441B}" sibTransId="{B1A7732F-3A42-4088-84AF-AEBD8190B2C2}"/>
    <dgm:cxn modelId="{ABDDF9A9-C649-4D73-AEED-37E2DDAB6D7E}" type="presOf" srcId="{483400DE-9DA4-47AB-8064-7F13CB43A750}" destId="{D9064503-E389-4AF7-9094-A56A6AF0E8B1}" srcOrd="0" destOrd="0" presId="urn:microsoft.com/office/officeart/2005/8/layout/vList2"/>
    <dgm:cxn modelId="{FB63CCB1-84DB-4B49-B5FA-F0E5631655AD}" type="presOf" srcId="{363DA507-C3A0-4533-81AD-0F39B2F439E5}" destId="{FBFE081D-2CD8-48AF-8956-6C5DE0B56721}" srcOrd="0" destOrd="0" presId="urn:microsoft.com/office/officeart/2005/8/layout/vList2"/>
    <dgm:cxn modelId="{EA8885BB-2604-4269-A86F-97957D7E8BF4}" srcId="{6F5615C8-3F34-47FF-90A8-EEF7BCC6763D}" destId="{483400DE-9DA4-47AB-8064-7F13CB43A750}" srcOrd="3" destOrd="0" parTransId="{9431C61B-A0B4-4018-8343-B4B2752EF0A3}" sibTransId="{9C2BD4F8-8338-4BDE-8938-1BFCE7B7664C}"/>
    <dgm:cxn modelId="{06B4D3CB-5900-4879-9D8D-2DD91C53C825}" srcId="{6F5615C8-3F34-47FF-90A8-EEF7BCC6763D}" destId="{A1BA3F8F-0A89-4087-B53F-0B82BAAB9451}" srcOrd="0" destOrd="0" parTransId="{F26FADE4-24D8-4AC4-8CDD-02D60231E4F9}" sibTransId="{32FB43B7-1077-4CF5-9FF4-1EF4ED6B7CD0}"/>
    <dgm:cxn modelId="{75AC93DB-4FA1-4F94-8DED-759B8BE8D0BE}" type="presOf" srcId="{FDC610A1-E4DD-422A-90FB-F4EA5B624F69}" destId="{9D3363EC-0A1F-4B04-A75F-366C155C457C}" srcOrd="0" destOrd="0" presId="urn:microsoft.com/office/officeart/2005/8/layout/vList2"/>
    <dgm:cxn modelId="{8C4949DC-C032-4317-8E03-A1FD7A80D1B9}" type="presOf" srcId="{A1BA3F8F-0A89-4087-B53F-0B82BAAB9451}" destId="{03D8F651-5060-4144-B98F-05E65B57D514}" srcOrd="0" destOrd="0" presId="urn:microsoft.com/office/officeart/2005/8/layout/vList2"/>
    <dgm:cxn modelId="{480471DD-94E5-4424-81B3-84B00548A24B}" srcId="{6F5615C8-3F34-47FF-90A8-EEF7BCC6763D}" destId="{FDC610A1-E4DD-422A-90FB-F4EA5B624F69}" srcOrd="4" destOrd="0" parTransId="{2F2A6E55-73E9-4CAE-B5EA-4D366A64D4FD}" sibTransId="{9524E047-8288-45EC-BBA6-4F0E42BD64AA}"/>
    <dgm:cxn modelId="{F50BE06F-56F4-4486-A402-D45E69ADCDCE}" type="presParOf" srcId="{FE7DA06D-B646-45F3-8532-50694784C7F1}" destId="{03D8F651-5060-4144-B98F-05E65B57D514}" srcOrd="0" destOrd="0" presId="urn:microsoft.com/office/officeart/2005/8/layout/vList2"/>
    <dgm:cxn modelId="{A6B7FFD4-4355-444B-9FB5-ABEA0A4008E3}" type="presParOf" srcId="{FE7DA06D-B646-45F3-8532-50694784C7F1}" destId="{3721CC93-FF5B-460F-A0CA-4EFE68216DBA}" srcOrd="1" destOrd="0" presId="urn:microsoft.com/office/officeart/2005/8/layout/vList2"/>
    <dgm:cxn modelId="{970A1443-106F-43B8-ABED-E6EC218C9CA8}" type="presParOf" srcId="{FE7DA06D-B646-45F3-8532-50694784C7F1}" destId="{B73DF1BB-43A5-41A8-966F-D54A8BF72FD0}" srcOrd="2" destOrd="0" presId="urn:microsoft.com/office/officeart/2005/8/layout/vList2"/>
    <dgm:cxn modelId="{BFD484E5-6638-4F4D-8FEC-BD62CB14A851}" type="presParOf" srcId="{FE7DA06D-B646-45F3-8532-50694784C7F1}" destId="{4F8C8A80-E59E-4491-96AE-A5DFB256DE47}" srcOrd="3" destOrd="0" presId="urn:microsoft.com/office/officeart/2005/8/layout/vList2"/>
    <dgm:cxn modelId="{C8440FD0-2067-4B9C-8A12-5FA3A71F1EF3}" type="presParOf" srcId="{FE7DA06D-B646-45F3-8532-50694784C7F1}" destId="{75D66B14-30FE-46DB-85B1-69E9AE6446A4}" srcOrd="4" destOrd="0" presId="urn:microsoft.com/office/officeart/2005/8/layout/vList2"/>
    <dgm:cxn modelId="{AD80417D-DD1C-497E-9A38-AAACFA348A2C}" type="presParOf" srcId="{FE7DA06D-B646-45F3-8532-50694784C7F1}" destId="{5FC945C4-E339-4D91-9CB5-6875D34D6928}" srcOrd="5" destOrd="0" presId="urn:microsoft.com/office/officeart/2005/8/layout/vList2"/>
    <dgm:cxn modelId="{EFBA474D-69E3-4CA1-9A70-5261F08B262E}" type="presParOf" srcId="{FE7DA06D-B646-45F3-8532-50694784C7F1}" destId="{D9064503-E389-4AF7-9094-A56A6AF0E8B1}" srcOrd="6" destOrd="0" presId="urn:microsoft.com/office/officeart/2005/8/layout/vList2"/>
    <dgm:cxn modelId="{CD174DFB-E8F8-49CE-ACB4-DC4EED014FE1}" type="presParOf" srcId="{FE7DA06D-B646-45F3-8532-50694784C7F1}" destId="{31131198-AA54-47D0-9B6B-C0F87AFECC66}" srcOrd="7" destOrd="0" presId="urn:microsoft.com/office/officeart/2005/8/layout/vList2"/>
    <dgm:cxn modelId="{E64A2C97-5180-4654-8B9A-7849FBCDD395}" type="presParOf" srcId="{FE7DA06D-B646-45F3-8532-50694784C7F1}" destId="{9D3363EC-0A1F-4B04-A75F-366C155C457C}" srcOrd="8" destOrd="0" presId="urn:microsoft.com/office/officeart/2005/8/layout/vList2"/>
    <dgm:cxn modelId="{26BBAD6C-226E-462A-9CBF-A51B1DABF8FD}" type="presParOf" srcId="{FE7DA06D-B646-45F3-8532-50694784C7F1}" destId="{A8342327-2C32-4A2C-BFC0-17D0485495B6}" srcOrd="9" destOrd="0" presId="urn:microsoft.com/office/officeart/2005/8/layout/vList2"/>
    <dgm:cxn modelId="{5D2DA568-F33E-4A32-A4B9-D556C00165DC}" type="presParOf" srcId="{FE7DA06D-B646-45F3-8532-50694784C7F1}" destId="{FBFE081D-2CD8-48AF-8956-6C5DE0B56721}"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420E10-D0E8-4158-9A2E-F852EF74593D}">
      <dsp:nvSpPr>
        <dsp:cNvPr id="0" name=""/>
        <dsp:cNvSpPr/>
      </dsp:nvSpPr>
      <dsp:spPr>
        <a:xfrm>
          <a:off x="0" y="103583"/>
          <a:ext cx="4978400" cy="719549"/>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dirty="0"/>
            <a:t>SQL Server 7.0 – 2012 (CE 70)</a:t>
          </a:r>
        </a:p>
      </dsp:txBody>
      <dsp:txXfrm>
        <a:off x="35125" y="138708"/>
        <a:ext cx="4908150" cy="649299"/>
      </dsp:txXfrm>
    </dsp:sp>
    <dsp:sp modelId="{7CB53127-66F3-4E3C-8587-DCC0925B1F64}">
      <dsp:nvSpPr>
        <dsp:cNvPr id="0" name=""/>
        <dsp:cNvSpPr/>
      </dsp:nvSpPr>
      <dsp:spPr>
        <a:xfrm>
          <a:off x="0" y="823133"/>
          <a:ext cx="4978400" cy="2173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6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CA" sz="1400" b="1" kern="1200" dirty="0">
              <a:solidFill>
                <a:srgbClr val="0070C0"/>
              </a:solidFill>
            </a:rPr>
            <a:t>Uniformity</a:t>
          </a:r>
          <a:r>
            <a:rPr lang="en-CA" sz="1400" kern="1200" dirty="0">
              <a:solidFill>
                <a:srgbClr val="0070C0"/>
              </a:solidFill>
            </a:rPr>
            <a:t>: Assumes uniform data distribution (i.e., unique values are evenly distributed and have the same frequency within each step in the histogram)</a:t>
          </a:r>
        </a:p>
        <a:p>
          <a:pPr marL="114300" lvl="1" indent="-114300" algn="l" defTabSz="622300">
            <a:lnSpc>
              <a:spcPct val="90000"/>
            </a:lnSpc>
            <a:spcBef>
              <a:spcPct val="0"/>
            </a:spcBef>
            <a:spcAft>
              <a:spcPct val="20000"/>
            </a:spcAft>
            <a:buChar char="•"/>
          </a:pPr>
          <a:r>
            <a:rPr lang="en-CA" sz="1400" b="1" kern="1200" dirty="0">
              <a:solidFill>
                <a:srgbClr val="0070C0"/>
              </a:solidFill>
            </a:rPr>
            <a:t>Independence</a:t>
          </a:r>
          <a:r>
            <a:rPr lang="en-CA" sz="1400" kern="1200" dirty="0">
              <a:solidFill>
                <a:srgbClr val="0070C0"/>
              </a:solidFill>
            </a:rPr>
            <a:t>: The distribution of </a:t>
          </a:r>
          <a:r>
            <a:rPr lang="en-CA" sz="1600" kern="1200" dirty="0">
              <a:solidFill>
                <a:srgbClr val="0070C0"/>
              </a:solidFill>
            </a:rPr>
            <a:t>data</a:t>
          </a:r>
          <a:r>
            <a:rPr lang="en-CA" sz="1400" kern="1200" dirty="0">
              <a:solidFill>
                <a:srgbClr val="0070C0"/>
              </a:solidFill>
            </a:rPr>
            <a:t> in different columns is independent of other columns.</a:t>
          </a:r>
        </a:p>
        <a:p>
          <a:pPr marL="114300" lvl="1" indent="-114300" algn="l" defTabSz="622300">
            <a:lnSpc>
              <a:spcPct val="90000"/>
            </a:lnSpc>
            <a:spcBef>
              <a:spcPct val="0"/>
            </a:spcBef>
            <a:spcAft>
              <a:spcPct val="20000"/>
            </a:spcAft>
            <a:buChar char="•"/>
          </a:pPr>
          <a:r>
            <a:rPr lang="en-CA" sz="1400" b="1" kern="1200" dirty="0">
              <a:solidFill>
                <a:srgbClr val="0070C0"/>
              </a:solidFill>
            </a:rPr>
            <a:t>Simple Containment: </a:t>
          </a:r>
          <a:r>
            <a:rPr lang="en-CA" sz="1400" b="0" kern="1200" dirty="0">
              <a:solidFill>
                <a:srgbClr val="0070C0"/>
              </a:solidFill>
            </a:rPr>
            <a:t>Users will always query for data that exists. If you are joining two tables using “</a:t>
          </a:r>
          <a:r>
            <a:rPr lang="en-CA" sz="1400" b="0" kern="1200" dirty="0" err="1">
              <a:solidFill>
                <a:srgbClr val="0070C0"/>
              </a:solidFill>
            </a:rPr>
            <a:t>ProductID</a:t>
          </a:r>
          <a:r>
            <a:rPr lang="en-CA" sz="1400" b="0" kern="1200" dirty="0">
              <a:solidFill>
                <a:srgbClr val="0070C0"/>
              </a:solidFill>
            </a:rPr>
            <a:t>”, consider the selectivity of </a:t>
          </a:r>
          <a:r>
            <a:rPr lang="en-CA" sz="1400" b="0" kern="1200" dirty="0" err="1">
              <a:solidFill>
                <a:srgbClr val="0070C0"/>
              </a:solidFill>
            </a:rPr>
            <a:t>ProductID</a:t>
          </a:r>
          <a:r>
            <a:rPr lang="en-CA" sz="1400" b="0" kern="1200" dirty="0">
              <a:solidFill>
                <a:srgbClr val="0070C0"/>
              </a:solidFill>
            </a:rPr>
            <a:t> in each table.</a:t>
          </a:r>
          <a:endParaRPr lang="en-CA" sz="1400" b="1" kern="1200" dirty="0">
            <a:solidFill>
              <a:srgbClr val="0070C0"/>
            </a:solidFill>
          </a:endParaRPr>
        </a:p>
        <a:p>
          <a:pPr marL="114300" lvl="1" indent="-114300" algn="l" defTabSz="622300">
            <a:lnSpc>
              <a:spcPct val="90000"/>
            </a:lnSpc>
            <a:spcBef>
              <a:spcPct val="0"/>
            </a:spcBef>
            <a:spcAft>
              <a:spcPct val="20000"/>
            </a:spcAft>
            <a:buChar char="•"/>
          </a:pPr>
          <a:r>
            <a:rPr lang="en-CA" sz="1400" b="1" kern="1200" dirty="0">
              <a:solidFill>
                <a:srgbClr val="0070C0"/>
              </a:solidFill>
            </a:rPr>
            <a:t>Inclusion: </a:t>
          </a:r>
          <a:r>
            <a:rPr lang="en-CA" sz="1400" b="0" kern="1200" dirty="0">
              <a:solidFill>
                <a:srgbClr val="0070C0"/>
              </a:solidFill>
            </a:rPr>
            <a:t>For a WHERE clause like NAME = “John”, the value “John” is assumed to exist in the NAME column.</a:t>
          </a:r>
          <a:endParaRPr lang="en-CA" sz="1400" b="1" kern="1200" dirty="0">
            <a:solidFill>
              <a:srgbClr val="0070C0"/>
            </a:solidFill>
          </a:endParaRPr>
        </a:p>
      </dsp:txBody>
      <dsp:txXfrm>
        <a:off x="0" y="823133"/>
        <a:ext cx="4978400" cy="2173500"/>
      </dsp:txXfrm>
    </dsp:sp>
    <dsp:sp modelId="{9D325594-2A4B-4BB4-B0A0-CB00ED4C77A0}">
      <dsp:nvSpPr>
        <dsp:cNvPr id="0" name=""/>
        <dsp:cNvSpPr/>
      </dsp:nvSpPr>
      <dsp:spPr>
        <a:xfrm>
          <a:off x="0" y="2996633"/>
          <a:ext cx="4978400" cy="719549"/>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CA" sz="3000" kern="1200" dirty="0"/>
            <a:t>SQL Server 2014 (CE 120)</a:t>
          </a:r>
        </a:p>
      </dsp:txBody>
      <dsp:txXfrm>
        <a:off x="35125" y="3031758"/>
        <a:ext cx="4908150" cy="649299"/>
      </dsp:txXfrm>
    </dsp:sp>
    <dsp:sp modelId="{57C963E5-0BE5-4713-901B-3A5804EFC047}">
      <dsp:nvSpPr>
        <dsp:cNvPr id="0" name=""/>
        <dsp:cNvSpPr/>
      </dsp:nvSpPr>
      <dsp:spPr>
        <a:xfrm>
          <a:off x="0" y="3716183"/>
          <a:ext cx="4978400" cy="1055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8064" tIns="17780" rIns="99568" bIns="17780" numCol="1" spcCol="1270" anchor="t" anchorCtr="0">
          <a:noAutofit/>
        </a:bodyPr>
        <a:lstStyle/>
        <a:p>
          <a:pPr marL="114300" lvl="1" indent="-114300" algn="l" defTabSz="622300">
            <a:lnSpc>
              <a:spcPct val="90000"/>
            </a:lnSpc>
            <a:spcBef>
              <a:spcPct val="0"/>
            </a:spcBef>
            <a:spcAft>
              <a:spcPct val="20000"/>
            </a:spcAft>
            <a:buChar char="•"/>
          </a:pPr>
          <a:r>
            <a:rPr lang="en-CA" sz="1400" b="1" kern="1200" dirty="0">
              <a:solidFill>
                <a:srgbClr val="0070C0"/>
              </a:solidFill>
            </a:rPr>
            <a:t>Independence </a:t>
          </a:r>
          <a:r>
            <a:rPr lang="en-CA" sz="1400" b="0" kern="1200" dirty="0">
              <a:solidFill>
                <a:srgbClr val="0070C0"/>
              </a:solidFill>
            </a:rPr>
            <a:t>becomes </a:t>
          </a:r>
          <a:r>
            <a:rPr lang="en-CA" sz="1400" b="1" kern="1200" dirty="0">
              <a:solidFill>
                <a:srgbClr val="0070C0"/>
              </a:solidFill>
            </a:rPr>
            <a:t>Correlation: </a:t>
          </a:r>
          <a:r>
            <a:rPr lang="en-CA" sz="1400" b="0" kern="1200" dirty="0">
              <a:solidFill>
                <a:srgbClr val="0070C0"/>
              </a:solidFill>
            </a:rPr>
            <a:t>Multiple column values in a predicate may actually be dependent on each other, which is more representative of real-life data.</a:t>
          </a:r>
          <a:endParaRPr lang="en-CA" sz="1400" kern="1200" dirty="0">
            <a:solidFill>
              <a:srgbClr val="0070C0"/>
            </a:solidFill>
          </a:endParaRPr>
        </a:p>
        <a:p>
          <a:pPr marL="114300" lvl="1" indent="-114300" algn="l" defTabSz="622300">
            <a:lnSpc>
              <a:spcPct val="90000"/>
            </a:lnSpc>
            <a:spcBef>
              <a:spcPct val="0"/>
            </a:spcBef>
            <a:spcAft>
              <a:spcPct val="20000"/>
            </a:spcAft>
            <a:buChar char="•"/>
          </a:pPr>
          <a:r>
            <a:rPr lang="en-CA" sz="1400" b="1" kern="1200" dirty="0">
              <a:solidFill>
                <a:srgbClr val="0070C0"/>
              </a:solidFill>
            </a:rPr>
            <a:t>Simple Containment </a:t>
          </a:r>
          <a:r>
            <a:rPr lang="en-CA" sz="1400" b="0" kern="1200" dirty="0">
              <a:solidFill>
                <a:srgbClr val="0070C0"/>
              </a:solidFill>
            </a:rPr>
            <a:t>becomes</a:t>
          </a:r>
          <a:r>
            <a:rPr lang="en-CA" sz="1400" b="1" kern="1200" dirty="0">
              <a:solidFill>
                <a:srgbClr val="0070C0"/>
              </a:solidFill>
            </a:rPr>
            <a:t> Base Containment</a:t>
          </a:r>
          <a:r>
            <a:rPr lang="en-CA" sz="1400" b="0" kern="1200" dirty="0">
              <a:solidFill>
                <a:srgbClr val="0070C0"/>
              </a:solidFill>
            </a:rPr>
            <a:t>: Users may query for data that doesn’t exist. </a:t>
          </a:r>
          <a:endParaRPr lang="en-CA" sz="1400" b="1" kern="1200" dirty="0">
            <a:solidFill>
              <a:srgbClr val="0070C0"/>
            </a:solidFill>
          </a:endParaRPr>
        </a:p>
      </dsp:txBody>
      <dsp:txXfrm>
        <a:off x="0" y="3716183"/>
        <a:ext cx="4978400" cy="105570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8F651-5060-4144-B98F-05E65B57D514}">
      <dsp:nvSpPr>
        <dsp:cNvPr id="0" name=""/>
        <dsp:cNvSpPr/>
      </dsp:nvSpPr>
      <dsp:spPr>
        <a:xfrm>
          <a:off x="0" y="0"/>
          <a:ext cx="10363200" cy="955341"/>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Enabled using DB Compat 160</a:t>
          </a:r>
        </a:p>
      </dsp:txBody>
      <dsp:txXfrm>
        <a:off x="46636" y="46636"/>
        <a:ext cx="10269928" cy="862069"/>
      </dsp:txXfrm>
    </dsp:sp>
    <dsp:sp modelId="{B73DF1BB-43A5-41A8-966F-D54A8BF72FD0}">
      <dsp:nvSpPr>
        <dsp:cNvPr id="0" name=""/>
        <dsp:cNvSpPr/>
      </dsp:nvSpPr>
      <dsp:spPr>
        <a:xfrm>
          <a:off x="0" y="999254"/>
          <a:ext cx="10363200" cy="955341"/>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 feature uses multiple, active cached plans for a single parameterized statement</a:t>
          </a:r>
        </a:p>
      </dsp:txBody>
      <dsp:txXfrm>
        <a:off x="46636" y="1045890"/>
        <a:ext cx="10269928" cy="862069"/>
      </dsp:txXfrm>
    </dsp:sp>
    <dsp:sp modelId="{75D66B14-30FE-46DB-85B1-69E9AE6446A4}">
      <dsp:nvSpPr>
        <dsp:cNvPr id="0" name=""/>
        <dsp:cNvSpPr/>
      </dsp:nvSpPr>
      <dsp:spPr>
        <a:xfrm>
          <a:off x="0" y="3019820"/>
          <a:ext cx="10363200" cy="955341"/>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Cached execution plans are designed to accommodate different data sizes</a:t>
          </a:r>
        </a:p>
      </dsp:txBody>
      <dsp:txXfrm>
        <a:off x="46636" y="3066456"/>
        <a:ext cx="10269928" cy="862069"/>
      </dsp:txXfrm>
    </dsp:sp>
    <dsp:sp modelId="{D9064503-E389-4AF7-9094-A56A6AF0E8B1}">
      <dsp:nvSpPr>
        <dsp:cNvPr id="0" name=""/>
        <dsp:cNvSpPr/>
      </dsp:nvSpPr>
      <dsp:spPr>
        <a:xfrm>
          <a:off x="0" y="2003443"/>
          <a:ext cx="10363200" cy="955341"/>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These plans account for up to 3 predicate ranges – small, medium, and large</a:t>
          </a:r>
        </a:p>
      </dsp:txBody>
      <dsp:txXfrm>
        <a:off x="46636" y="2050079"/>
        <a:ext cx="10269928" cy="862069"/>
      </dsp:txXfrm>
    </dsp:sp>
    <dsp:sp modelId="{9D3363EC-0A1F-4B04-A75F-366C155C457C}">
      <dsp:nvSpPr>
        <dsp:cNvPr id="0" name=""/>
        <dsp:cNvSpPr/>
      </dsp:nvSpPr>
      <dsp:spPr>
        <a:xfrm>
          <a:off x="0" y="4046038"/>
          <a:ext cx="10363200" cy="955341"/>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Built-in limit on the number of plans generated and cached to prevent cache bloat</a:t>
          </a:r>
        </a:p>
      </dsp:txBody>
      <dsp:txXfrm>
        <a:off x="46636" y="4092674"/>
        <a:ext cx="10269928" cy="862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013721-2433-4CC3-B6F2-262A505B25E2}">
      <dsp:nvSpPr>
        <dsp:cNvPr id="0" name=""/>
        <dsp:cNvSpPr/>
      </dsp:nvSpPr>
      <dsp:spPr>
        <a:xfrm>
          <a:off x="3902" y="553379"/>
          <a:ext cx="2112964" cy="12677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To enable, set DB Compat to 160</a:t>
          </a:r>
        </a:p>
      </dsp:txBody>
      <dsp:txXfrm>
        <a:off x="3902" y="553379"/>
        <a:ext cx="2112964" cy="1267778"/>
      </dsp:txXfrm>
    </dsp:sp>
    <dsp:sp modelId="{70FB4035-90D0-448A-A565-9DC11F5241AB}">
      <dsp:nvSpPr>
        <dsp:cNvPr id="0" name=""/>
        <dsp:cNvSpPr/>
      </dsp:nvSpPr>
      <dsp:spPr>
        <a:xfrm>
          <a:off x="2328163" y="553379"/>
          <a:ext cx="2112964" cy="12677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Query Store must be enabled and set to R/W</a:t>
          </a:r>
        </a:p>
      </dsp:txBody>
      <dsp:txXfrm>
        <a:off x="2328163" y="553379"/>
        <a:ext cx="2112964" cy="1267778"/>
      </dsp:txXfrm>
    </dsp:sp>
    <dsp:sp modelId="{043FC765-5712-4006-85BC-B926E20EAA7C}">
      <dsp:nvSpPr>
        <dsp:cNvPr id="0" name=""/>
        <dsp:cNvSpPr/>
      </dsp:nvSpPr>
      <dsp:spPr>
        <a:xfrm>
          <a:off x="4652423" y="553379"/>
          <a:ext cx="2112964" cy="12677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Can be monitored via </a:t>
          </a:r>
          <a:r>
            <a:rPr lang="en-CA" sz="1200" kern="1200" dirty="0" err="1"/>
            <a:t>XEvents</a:t>
          </a:r>
          <a:r>
            <a:rPr lang="en-CA" sz="1200" kern="1200" dirty="0"/>
            <a:t> (</a:t>
          </a:r>
          <a:r>
            <a:rPr lang="en-CA" sz="1200" kern="1200" dirty="0" err="1"/>
            <a:t>query_feedback_analysis</a:t>
          </a:r>
          <a:r>
            <a:rPr lang="en-CA" sz="1200" kern="1200" dirty="0"/>
            <a:t>, </a:t>
          </a:r>
          <a:r>
            <a:rPr lang="en-CA" sz="1200" kern="1200" dirty="0" err="1"/>
            <a:t>query_feedback_validation</a:t>
          </a:r>
          <a:r>
            <a:rPr lang="en-CA" sz="1200" kern="1200" dirty="0"/>
            <a:t>)</a:t>
          </a:r>
        </a:p>
      </dsp:txBody>
      <dsp:txXfrm>
        <a:off x="4652423" y="553379"/>
        <a:ext cx="2112964" cy="1267778"/>
      </dsp:txXfrm>
    </dsp:sp>
    <dsp:sp modelId="{1276C89A-D166-44D1-9F06-3134644DA2A1}">
      <dsp:nvSpPr>
        <dsp:cNvPr id="0" name=""/>
        <dsp:cNvSpPr/>
      </dsp:nvSpPr>
      <dsp:spPr>
        <a:xfrm>
          <a:off x="6976683" y="553379"/>
          <a:ext cx="2112964" cy="12677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Hints set by CE Feedback can be tracked using </a:t>
          </a:r>
          <a:r>
            <a:rPr lang="en-CA" sz="1200" kern="1200" dirty="0" err="1"/>
            <a:t>sys.query_store_query_hints</a:t>
          </a:r>
          <a:endParaRPr lang="en-CA" sz="1200" kern="1200" dirty="0"/>
        </a:p>
      </dsp:txBody>
      <dsp:txXfrm>
        <a:off x="6976683" y="553379"/>
        <a:ext cx="2112964" cy="1267778"/>
      </dsp:txXfrm>
    </dsp:sp>
    <dsp:sp modelId="{81AE9C9F-2D43-4C17-A58D-0ED14F303C7B}">
      <dsp:nvSpPr>
        <dsp:cNvPr id="0" name=""/>
        <dsp:cNvSpPr/>
      </dsp:nvSpPr>
      <dsp:spPr>
        <a:xfrm>
          <a:off x="9300944" y="553379"/>
          <a:ext cx="2112964" cy="12677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Feedback information can be tracked using </a:t>
          </a:r>
          <a:r>
            <a:rPr lang="en-CA" sz="1200" kern="1200" dirty="0" err="1"/>
            <a:t>sys.query_store_plan_feedback</a:t>
          </a:r>
          <a:r>
            <a:rPr lang="en-CA" sz="1200" kern="1200" dirty="0"/>
            <a:t>.</a:t>
          </a:r>
        </a:p>
      </dsp:txBody>
      <dsp:txXfrm>
        <a:off x="9300944" y="553379"/>
        <a:ext cx="2112964" cy="1267778"/>
      </dsp:txXfrm>
    </dsp:sp>
    <dsp:sp modelId="{F7F9A4A6-B32E-495E-9330-BE3AFA12A83D}">
      <dsp:nvSpPr>
        <dsp:cNvPr id="0" name=""/>
        <dsp:cNvSpPr/>
      </dsp:nvSpPr>
      <dsp:spPr>
        <a:xfrm>
          <a:off x="1166032" y="2032454"/>
          <a:ext cx="2112964" cy="12677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To disable, use ALTER DATABASE SCOPED CONFIGURATION SET CE_FEEDBACK = OFF</a:t>
          </a:r>
        </a:p>
      </dsp:txBody>
      <dsp:txXfrm>
        <a:off x="1166032" y="2032454"/>
        <a:ext cx="2112964" cy="1267778"/>
      </dsp:txXfrm>
    </dsp:sp>
    <dsp:sp modelId="{8E21CF59-D9DD-4B80-A204-E2C8220D2685}">
      <dsp:nvSpPr>
        <dsp:cNvPr id="0" name=""/>
        <dsp:cNvSpPr/>
      </dsp:nvSpPr>
      <dsp:spPr>
        <a:xfrm>
          <a:off x="3490293" y="2032454"/>
          <a:ext cx="2112964" cy="12677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To disable at the query level, use DISABLE_CE_FEEDBACK query hint</a:t>
          </a:r>
        </a:p>
      </dsp:txBody>
      <dsp:txXfrm>
        <a:off x="3490293" y="2032454"/>
        <a:ext cx="2112964" cy="1267778"/>
      </dsp:txXfrm>
    </dsp:sp>
    <dsp:sp modelId="{2F274F58-96ED-4FCE-9352-26048C78BE38}">
      <dsp:nvSpPr>
        <dsp:cNvPr id="0" name=""/>
        <dsp:cNvSpPr/>
      </dsp:nvSpPr>
      <dsp:spPr>
        <a:xfrm>
          <a:off x="5814553" y="2032454"/>
          <a:ext cx="2112964" cy="12677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If there is an existing query plan forced through Query Store, CE Feedback will not be used for that query.</a:t>
          </a:r>
        </a:p>
      </dsp:txBody>
      <dsp:txXfrm>
        <a:off x="5814553" y="2032454"/>
        <a:ext cx="2112964" cy="1267778"/>
      </dsp:txXfrm>
    </dsp:sp>
    <dsp:sp modelId="{F05A2A0F-8C1C-422A-B719-C4DA84D4EF53}">
      <dsp:nvSpPr>
        <dsp:cNvPr id="0" name=""/>
        <dsp:cNvSpPr/>
      </dsp:nvSpPr>
      <dsp:spPr>
        <a:xfrm>
          <a:off x="8138814" y="2032454"/>
          <a:ext cx="2112964" cy="1267778"/>
        </a:xfrm>
        <a:prstGeom prst="rect">
          <a:avLst/>
        </a:prstGeom>
        <a:solidFill>
          <a:srgbClr val="0070C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CA" sz="1200" kern="1200" dirty="0"/>
            <a:t>Hard-coded query hints or using Query Store hints set by the user will effectively disable CE Feedback for that query</a:t>
          </a:r>
        </a:p>
      </dsp:txBody>
      <dsp:txXfrm>
        <a:off x="8138814" y="2032454"/>
        <a:ext cx="2112964" cy="12677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57B9D9-1501-4633-9C35-DF1ADB589A97}">
      <dsp:nvSpPr>
        <dsp:cNvPr id="0" name=""/>
        <dsp:cNvSpPr/>
      </dsp:nvSpPr>
      <dsp:spPr>
        <a:xfrm>
          <a:off x="899900" y="20065"/>
          <a:ext cx="3539115" cy="696040"/>
        </a:xfrm>
        <a:prstGeom prst="roundRect">
          <a:avLst>
            <a:gd name="adj" fmla="val 10000"/>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0320" rIns="30480" bIns="20320" numCol="1" spcCol="1270" anchor="ctr" anchorCtr="0">
          <a:noAutofit/>
        </a:bodyPr>
        <a:lstStyle/>
        <a:p>
          <a:pPr marL="0" lvl="0" indent="0" algn="ctr" defTabSz="711200">
            <a:lnSpc>
              <a:spcPct val="90000"/>
            </a:lnSpc>
            <a:spcBef>
              <a:spcPct val="0"/>
            </a:spcBef>
            <a:spcAft>
              <a:spcPct val="35000"/>
            </a:spcAft>
            <a:buNone/>
          </a:pPr>
          <a:r>
            <a:rPr lang="en-CA" sz="1600" kern="1200" dirty="0"/>
            <a:t>Caveats </a:t>
          </a:r>
          <a:r>
            <a:rPr lang="en-CA" sz="1800" kern="1200" dirty="0"/>
            <a:t>of</a:t>
          </a:r>
          <a:r>
            <a:rPr lang="en-CA" sz="1600" kern="1200" dirty="0"/>
            <a:t> manually  setting MAXDOP</a:t>
          </a:r>
        </a:p>
      </dsp:txBody>
      <dsp:txXfrm>
        <a:off x="920286" y="40451"/>
        <a:ext cx="3498343" cy="655268"/>
      </dsp:txXfrm>
    </dsp:sp>
    <dsp:sp modelId="{807D7F71-6FA9-4191-B19C-D095DD22834E}">
      <dsp:nvSpPr>
        <dsp:cNvPr id="0" name=""/>
        <dsp:cNvSpPr/>
      </dsp:nvSpPr>
      <dsp:spPr>
        <a:xfrm>
          <a:off x="1253812" y="716105"/>
          <a:ext cx="353911" cy="504629"/>
        </a:xfrm>
        <a:custGeom>
          <a:avLst/>
          <a:gdLst/>
          <a:ahLst/>
          <a:cxnLst/>
          <a:rect l="0" t="0" r="0" b="0"/>
          <a:pathLst>
            <a:path>
              <a:moveTo>
                <a:pt x="0" y="0"/>
              </a:moveTo>
              <a:lnTo>
                <a:pt x="0" y="504629"/>
              </a:lnTo>
              <a:lnTo>
                <a:pt x="353911" y="504629"/>
              </a:lnTo>
            </a:path>
          </a:pathLst>
        </a:custGeom>
        <a:noFill/>
        <a:ln w="12700" cap="flat" cmpd="sng" algn="ctr">
          <a:solidFill>
            <a:srgbClr val="0070C0"/>
          </a:solidFill>
          <a:prstDash val="solid"/>
          <a:miter lim="800000"/>
        </a:ln>
        <a:effectLst/>
      </dsp:spPr>
      <dsp:style>
        <a:lnRef idx="2">
          <a:scrgbClr r="0" g="0" b="0"/>
        </a:lnRef>
        <a:fillRef idx="0">
          <a:scrgbClr r="0" g="0" b="0"/>
        </a:fillRef>
        <a:effectRef idx="0">
          <a:scrgbClr r="0" g="0" b="0"/>
        </a:effectRef>
        <a:fontRef idx="minor"/>
      </dsp:style>
    </dsp:sp>
    <dsp:sp modelId="{E08068A6-3346-4A02-A5EB-9A030BF4AFE4}">
      <dsp:nvSpPr>
        <dsp:cNvPr id="0" name=""/>
        <dsp:cNvSpPr/>
      </dsp:nvSpPr>
      <dsp:spPr>
        <a:xfrm>
          <a:off x="1607723" y="872714"/>
          <a:ext cx="2715170" cy="69604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CA" sz="1200" b="0" kern="1200" dirty="0"/>
            <a:t>Set it too high, you can run into CPU issues (e.g., Thread starvation)</a:t>
          </a:r>
        </a:p>
      </dsp:txBody>
      <dsp:txXfrm>
        <a:off x="1628109" y="893100"/>
        <a:ext cx="2674398" cy="655268"/>
      </dsp:txXfrm>
    </dsp:sp>
    <dsp:sp modelId="{1A8C9C1A-D82F-4C3C-82AA-28A35E346404}">
      <dsp:nvSpPr>
        <dsp:cNvPr id="0" name=""/>
        <dsp:cNvSpPr/>
      </dsp:nvSpPr>
      <dsp:spPr>
        <a:xfrm>
          <a:off x="1253812" y="716105"/>
          <a:ext cx="353911" cy="1374679"/>
        </a:xfrm>
        <a:custGeom>
          <a:avLst/>
          <a:gdLst/>
          <a:ahLst/>
          <a:cxnLst/>
          <a:rect l="0" t="0" r="0" b="0"/>
          <a:pathLst>
            <a:path>
              <a:moveTo>
                <a:pt x="0" y="0"/>
              </a:moveTo>
              <a:lnTo>
                <a:pt x="0" y="1374679"/>
              </a:lnTo>
              <a:lnTo>
                <a:pt x="353911" y="1374679"/>
              </a:lnTo>
            </a:path>
          </a:pathLst>
        </a:custGeom>
        <a:noFill/>
        <a:ln w="12700" cap="flat" cmpd="sng" algn="ctr">
          <a:solidFill>
            <a:srgbClr val="0070C0"/>
          </a:solidFill>
          <a:prstDash val="solid"/>
          <a:miter lim="800000"/>
        </a:ln>
        <a:effectLst/>
      </dsp:spPr>
      <dsp:style>
        <a:lnRef idx="2">
          <a:scrgbClr r="0" g="0" b="0"/>
        </a:lnRef>
        <a:fillRef idx="0">
          <a:scrgbClr r="0" g="0" b="0"/>
        </a:fillRef>
        <a:effectRef idx="0">
          <a:scrgbClr r="0" g="0" b="0"/>
        </a:effectRef>
        <a:fontRef idx="minor"/>
      </dsp:style>
    </dsp:sp>
    <dsp:sp modelId="{AC3C8A14-1A26-404B-8C6B-433983E47BAA}">
      <dsp:nvSpPr>
        <dsp:cNvPr id="0" name=""/>
        <dsp:cNvSpPr/>
      </dsp:nvSpPr>
      <dsp:spPr>
        <a:xfrm>
          <a:off x="1607723" y="1742765"/>
          <a:ext cx="2715181" cy="69604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CA" sz="1200" b="0" kern="1200" dirty="0"/>
            <a:t>Set it too low, you can miss out on performance benefits of parallelism</a:t>
          </a:r>
        </a:p>
      </dsp:txBody>
      <dsp:txXfrm>
        <a:off x="1628109" y="1763151"/>
        <a:ext cx="2674409" cy="655268"/>
      </dsp:txXfrm>
    </dsp:sp>
    <dsp:sp modelId="{7F44C466-02AA-4139-B733-9EC91F9C3104}">
      <dsp:nvSpPr>
        <dsp:cNvPr id="0" name=""/>
        <dsp:cNvSpPr/>
      </dsp:nvSpPr>
      <dsp:spPr>
        <a:xfrm>
          <a:off x="1253812" y="716105"/>
          <a:ext cx="353911" cy="2244730"/>
        </a:xfrm>
        <a:custGeom>
          <a:avLst/>
          <a:gdLst/>
          <a:ahLst/>
          <a:cxnLst/>
          <a:rect l="0" t="0" r="0" b="0"/>
          <a:pathLst>
            <a:path>
              <a:moveTo>
                <a:pt x="0" y="0"/>
              </a:moveTo>
              <a:lnTo>
                <a:pt x="0" y="2244730"/>
              </a:lnTo>
              <a:lnTo>
                <a:pt x="353911" y="2244730"/>
              </a:lnTo>
            </a:path>
          </a:pathLst>
        </a:custGeom>
        <a:noFill/>
        <a:ln w="12700" cap="flat" cmpd="sng" algn="ctr">
          <a:solidFill>
            <a:srgbClr val="0070C0"/>
          </a:solidFill>
          <a:prstDash val="solid"/>
          <a:miter lim="800000"/>
        </a:ln>
        <a:effectLst/>
      </dsp:spPr>
      <dsp:style>
        <a:lnRef idx="2">
          <a:scrgbClr r="0" g="0" b="0"/>
        </a:lnRef>
        <a:fillRef idx="0">
          <a:scrgbClr r="0" g="0" b="0"/>
        </a:fillRef>
        <a:effectRef idx="0">
          <a:scrgbClr r="0" g="0" b="0"/>
        </a:effectRef>
        <a:fontRef idx="minor"/>
      </dsp:style>
    </dsp:sp>
    <dsp:sp modelId="{42125C07-2499-45A4-9E86-62B5885ABD52}">
      <dsp:nvSpPr>
        <dsp:cNvPr id="0" name=""/>
        <dsp:cNvSpPr/>
      </dsp:nvSpPr>
      <dsp:spPr>
        <a:xfrm>
          <a:off x="1607723" y="2612815"/>
          <a:ext cx="2733824" cy="696040"/>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CA" sz="1200" b="0" kern="1200" dirty="0"/>
            <a:t>Reactive – would only be changed when there is a problem</a:t>
          </a:r>
        </a:p>
      </dsp:txBody>
      <dsp:txXfrm>
        <a:off x="1628109" y="2633201"/>
        <a:ext cx="2693052" cy="655268"/>
      </dsp:txXfrm>
    </dsp:sp>
    <dsp:sp modelId="{E6F16616-BD05-4F41-8811-84EED207C63C}">
      <dsp:nvSpPr>
        <dsp:cNvPr id="0" name=""/>
        <dsp:cNvSpPr/>
      </dsp:nvSpPr>
      <dsp:spPr>
        <a:xfrm>
          <a:off x="1253812" y="716105"/>
          <a:ext cx="353911" cy="3228879"/>
        </a:xfrm>
        <a:custGeom>
          <a:avLst/>
          <a:gdLst/>
          <a:ahLst/>
          <a:cxnLst/>
          <a:rect l="0" t="0" r="0" b="0"/>
          <a:pathLst>
            <a:path>
              <a:moveTo>
                <a:pt x="0" y="0"/>
              </a:moveTo>
              <a:lnTo>
                <a:pt x="0" y="3228879"/>
              </a:lnTo>
              <a:lnTo>
                <a:pt x="353911" y="3228879"/>
              </a:lnTo>
            </a:path>
          </a:pathLst>
        </a:custGeom>
        <a:noFill/>
        <a:ln w="12700" cap="flat" cmpd="sng" algn="ctr">
          <a:solidFill>
            <a:srgbClr val="0070C0"/>
          </a:solidFill>
          <a:prstDash val="solid"/>
          <a:miter lim="800000"/>
        </a:ln>
        <a:effectLst/>
      </dsp:spPr>
      <dsp:style>
        <a:lnRef idx="2">
          <a:scrgbClr r="0" g="0" b="0"/>
        </a:lnRef>
        <a:fillRef idx="0">
          <a:scrgbClr r="0" g="0" b="0"/>
        </a:fillRef>
        <a:effectRef idx="0">
          <a:scrgbClr r="0" g="0" b="0"/>
        </a:effectRef>
        <a:fontRef idx="minor"/>
      </dsp:style>
    </dsp:sp>
    <dsp:sp modelId="{C9C639ED-C577-410F-B9E4-654A7350B0BF}">
      <dsp:nvSpPr>
        <dsp:cNvPr id="0" name=""/>
        <dsp:cNvSpPr/>
      </dsp:nvSpPr>
      <dsp:spPr>
        <a:xfrm>
          <a:off x="1607723" y="3482866"/>
          <a:ext cx="2733824" cy="924237"/>
        </a:xfrm>
        <a:prstGeom prst="roundRect">
          <a:avLst>
            <a:gd name="adj" fmla="val 10000"/>
          </a:avLst>
        </a:prstGeom>
        <a:solidFill>
          <a:schemeClr val="lt1">
            <a:alpha val="90000"/>
            <a:hueOff val="0"/>
            <a:satOff val="0"/>
            <a:lumOff val="0"/>
            <a:alphaOff val="0"/>
          </a:schemeClr>
        </a:solidFill>
        <a:ln w="12700" cap="flat" cmpd="sng" algn="ctr">
          <a:solidFill>
            <a:srgbClr val="0070C0"/>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15240" rIns="22860" bIns="15240" numCol="1" spcCol="1270" anchor="ctr" anchorCtr="0">
          <a:noAutofit/>
        </a:bodyPr>
        <a:lstStyle/>
        <a:p>
          <a:pPr marL="0" lvl="0" indent="0" algn="l" defTabSz="533400">
            <a:lnSpc>
              <a:spcPct val="90000"/>
            </a:lnSpc>
            <a:spcBef>
              <a:spcPct val="0"/>
            </a:spcBef>
            <a:spcAft>
              <a:spcPct val="35000"/>
            </a:spcAft>
            <a:buNone/>
          </a:pPr>
          <a:r>
            <a:rPr lang="en-CA" sz="1200" b="0" kern="1200" dirty="0"/>
            <a:t>Determining optimal DOP for each query in the workload can be time-consuming and arduous; requires code-change</a:t>
          </a:r>
        </a:p>
      </dsp:txBody>
      <dsp:txXfrm>
        <a:off x="1634793" y="3509936"/>
        <a:ext cx="2679684" cy="8700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8F651-5060-4144-B98F-05E65B57D514}">
      <dsp:nvSpPr>
        <dsp:cNvPr id="0" name=""/>
        <dsp:cNvSpPr/>
      </dsp:nvSpPr>
      <dsp:spPr>
        <a:xfrm>
          <a:off x="0" y="7108"/>
          <a:ext cx="10363200" cy="50368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a:t>Query has been captured by QDS</a:t>
          </a:r>
          <a:endParaRPr lang="en-US" sz="2100" kern="1200"/>
        </a:p>
      </dsp:txBody>
      <dsp:txXfrm>
        <a:off x="24588" y="31696"/>
        <a:ext cx="10314024" cy="454509"/>
      </dsp:txXfrm>
    </dsp:sp>
    <dsp:sp modelId="{B73DF1BB-43A5-41A8-966F-D54A8BF72FD0}">
      <dsp:nvSpPr>
        <dsp:cNvPr id="0" name=""/>
        <dsp:cNvSpPr/>
      </dsp:nvSpPr>
      <dsp:spPr>
        <a:xfrm>
          <a:off x="0" y="571273"/>
          <a:ext cx="10363200" cy="50368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a:t>Must be a successful execution</a:t>
          </a:r>
          <a:endParaRPr lang="en-US" sz="2100" kern="1200"/>
        </a:p>
      </dsp:txBody>
      <dsp:txXfrm>
        <a:off x="24588" y="595861"/>
        <a:ext cx="10314024" cy="454509"/>
      </dsp:txXfrm>
    </dsp:sp>
    <dsp:sp modelId="{75D66B14-30FE-46DB-85B1-69E9AE6446A4}">
      <dsp:nvSpPr>
        <dsp:cNvPr id="0" name=""/>
        <dsp:cNvSpPr/>
      </dsp:nvSpPr>
      <dsp:spPr>
        <a:xfrm>
          <a:off x="0" y="1135438"/>
          <a:ext cx="10363200" cy="50368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a:t>Not a system query</a:t>
          </a:r>
          <a:endParaRPr lang="en-US" sz="2100" kern="1200"/>
        </a:p>
      </dsp:txBody>
      <dsp:txXfrm>
        <a:off x="24588" y="1160026"/>
        <a:ext cx="10314024" cy="454509"/>
      </dsp:txXfrm>
    </dsp:sp>
    <dsp:sp modelId="{9D3363EC-0A1F-4B04-A75F-366C155C457C}">
      <dsp:nvSpPr>
        <dsp:cNvPr id="0" name=""/>
        <dsp:cNvSpPr/>
      </dsp:nvSpPr>
      <dsp:spPr>
        <a:xfrm>
          <a:off x="0" y="1699603"/>
          <a:ext cx="10363200" cy="50368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a:t>Only SELECT statements</a:t>
          </a:r>
          <a:endParaRPr lang="en-US" sz="2100" kern="1200"/>
        </a:p>
      </dsp:txBody>
      <dsp:txXfrm>
        <a:off x="24588" y="1724191"/>
        <a:ext cx="10314024" cy="454509"/>
      </dsp:txXfrm>
    </dsp:sp>
    <dsp:sp modelId="{8F0A9860-A321-4527-9123-AFBBECFC640D}">
      <dsp:nvSpPr>
        <dsp:cNvPr id="0" name=""/>
        <dsp:cNvSpPr/>
      </dsp:nvSpPr>
      <dsp:spPr>
        <a:xfrm>
          <a:off x="0" y="2263768"/>
          <a:ext cx="10363200" cy="50368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dirty="0"/>
            <a:t>Doesn’t have a recompile or </a:t>
          </a:r>
          <a:r>
            <a:rPr lang="en-CA" sz="2100" kern="1200" dirty="0" err="1"/>
            <a:t>disable_dop_feedback</a:t>
          </a:r>
          <a:r>
            <a:rPr lang="en-CA" sz="2100" kern="1200" dirty="0"/>
            <a:t> hint</a:t>
          </a:r>
          <a:endParaRPr lang="en-US" sz="2100" kern="1200" dirty="0"/>
        </a:p>
      </dsp:txBody>
      <dsp:txXfrm>
        <a:off x="24588" y="2288356"/>
        <a:ext cx="10314024" cy="454509"/>
      </dsp:txXfrm>
    </dsp:sp>
    <dsp:sp modelId="{5E7AC221-938E-47A3-AC27-8984BDBCEFF4}">
      <dsp:nvSpPr>
        <dsp:cNvPr id="0" name=""/>
        <dsp:cNvSpPr/>
      </dsp:nvSpPr>
      <dsp:spPr>
        <a:xfrm>
          <a:off x="0" y="2827933"/>
          <a:ext cx="10363200" cy="50368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a:t>Query DOP &gt; 2 and &lt;= 128</a:t>
          </a:r>
          <a:endParaRPr lang="en-US" sz="2100" kern="1200"/>
        </a:p>
      </dsp:txBody>
      <dsp:txXfrm>
        <a:off x="24588" y="2852521"/>
        <a:ext cx="10314024" cy="454509"/>
      </dsp:txXfrm>
    </dsp:sp>
    <dsp:sp modelId="{1F0253D8-FA75-465F-A20B-97BD7C27AEFD}">
      <dsp:nvSpPr>
        <dsp:cNvPr id="0" name=""/>
        <dsp:cNvSpPr/>
      </dsp:nvSpPr>
      <dsp:spPr>
        <a:xfrm>
          <a:off x="0" y="3392098"/>
          <a:ext cx="10363200" cy="50368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a:t>“Adjusted” elapsed time &gt;= 10 secs.</a:t>
          </a:r>
          <a:endParaRPr lang="en-US" sz="2100" kern="1200"/>
        </a:p>
      </dsp:txBody>
      <dsp:txXfrm>
        <a:off x="24588" y="3416686"/>
        <a:ext cx="10314024" cy="454509"/>
      </dsp:txXfrm>
    </dsp:sp>
    <dsp:sp modelId="{B069CE02-4B1C-466E-8499-91689AA7EF65}">
      <dsp:nvSpPr>
        <dsp:cNvPr id="0" name=""/>
        <dsp:cNvSpPr/>
      </dsp:nvSpPr>
      <dsp:spPr>
        <a:xfrm>
          <a:off x="0" y="3956263"/>
          <a:ext cx="10363200" cy="50368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CA" sz="2100" kern="1200"/>
            <a:t>Only “fresh” queries (i.e., compiled or recompiled)</a:t>
          </a:r>
          <a:endParaRPr lang="en-US" sz="2100" kern="1200"/>
        </a:p>
      </dsp:txBody>
      <dsp:txXfrm>
        <a:off x="24588" y="3980851"/>
        <a:ext cx="10314024" cy="45450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8F651-5060-4144-B98F-05E65B57D514}">
      <dsp:nvSpPr>
        <dsp:cNvPr id="0" name=""/>
        <dsp:cNvSpPr/>
      </dsp:nvSpPr>
      <dsp:spPr>
        <a:xfrm>
          <a:off x="0" y="5758"/>
          <a:ext cx="10363200" cy="107932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Goes by many names: Workspace Memory, Query Execution (QE) Memory, QE Reservation, Memory Reservation</a:t>
          </a:r>
        </a:p>
      </dsp:txBody>
      <dsp:txXfrm>
        <a:off x="52688" y="58446"/>
        <a:ext cx="10257824" cy="973949"/>
      </dsp:txXfrm>
    </dsp:sp>
    <dsp:sp modelId="{B73DF1BB-43A5-41A8-966F-D54A8BF72FD0}">
      <dsp:nvSpPr>
        <dsp:cNvPr id="0" name=""/>
        <dsp:cNvSpPr/>
      </dsp:nvSpPr>
      <dsp:spPr>
        <a:xfrm>
          <a:off x="0" y="1131163"/>
          <a:ext cx="10363200" cy="107932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Mainly used for sort and hashing operations within a query plan</a:t>
          </a:r>
        </a:p>
      </dsp:txBody>
      <dsp:txXfrm>
        <a:off x="52688" y="1183851"/>
        <a:ext cx="10257824" cy="973949"/>
      </dsp:txXfrm>
    </dsp:sp>
    <dsp:sp modelId="{75D66B14-30FE-46DB-85B1-69E9AE6446A4}">
      <dsp:nvSpPr>
        <dsp:cNvPr id="0" name=""/>
        <dsp:cNvSpPr/>
      </dsp:nvSpPr>
      <dsp:spPr>
        <a:xfrm>
          <a:off x="0" y="2256568"/>
          <a:ext cx="10363200" cy="107932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Lifetime of Memory Grant is the same as the lifetime of query</a:t>
          </a:r>
        </a:p>
      </dsp:txBody>
      <dsp:txXfrm>
        <a:off x="52688" y="2309256"/>
        <a:ext cx="10257824" cy="973949"/>
      </dsp:txXfrm>
    </dsp:sp>
    <dsp:sp modelId="{9D3363EC-0A1F-4B04-A75F-366C155C457C}">
      <dsp:nvSpPr>
        <dsp:cNvPr id="0" name=""/>
        <dsp:cNvSpPr/>
      </dsp:nvSpPr>
      <dsp:spPr>
        <a:xfrm>
          <a:off x="0" y="3381973"/>
          <a:ext cx="10363200" cy="1079325"/>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Query Optimizer can only </a:t>
          </a:r>
          <a:r>
            <a:rPr lang="en-US" sz="1600" u="sng" kern="1200" dirty="0"/>
            <a:t>estimate</a:t>
          </a:r>
          <a:r>
            <a:rPr lang="en-US" sz="1600" kern="1200" dirty="0"/>
            <a:t> how much memory is required to execute a query.</a:t>
          </a:r>
        </a:p>
        <a:p>
          <a:pPr marL="0" lvl="0" indent="0" algn="l" defTabSz="711200">
            <a:lnSpc>
              <a:spcPct val="90000"/>
            </a:lnSpc>
            <a:spcBef>
              <a:spcPct val="0"/>
            </a:spcBef>
            <a:spcAft>
              <a:spcPct val="35000"/>
            </a:spcAft>
            <a:buNone/>
          </a:pPr>
          <a:r>
            <a:rPr lang="en-US" sz="1600" kern="1200" dirty="0"/>
            <a:t>Overestimation = Bad</a:t>
          </a:r>
        </a:p>
        <a:p>
          <a:pPr marL="0" lvl="0" indent="0" algn="l" defTabSz="711200">
            <a:lnSpc>
              <a:spcPct val="90000"/>
            </a:lnSpc>
            <a:spcBef>
              <a:spcPct val="0"/>
            </a:spcBef>
            <a:spcAft>
              <a:spcPct val="35000"/>
            </a:spcAft>
            <a:buNone/>
          </a:pPr>
          <a:r>
            <a:rPr lang="en-US" sz="1600" kern="1200" dirty="0"/>
            <a:t>Underestimation = Worst</a:t>
          </a:r>
        </a:p>
      </dsp:txBody>
      <dsp:txXfrm>
        <a:off x="52688" y="3434661"/>
        <a:ext cx="10257824" cy="9739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35291-CDBD-4E90-98C6-D101A727A24C}">
      <dsp:nvSpPr>
        <dsp:cNvPr id="0" name=""/>
        <dsp:cNvSpPr/>
      </dsp:nvSpPr>
      <dsp:spPr>
        <a:xfrm>
          <a:off x="0" y="3744767"/>
          <a:ext cx="68072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F17E96-DDBE-40D3-BF72-CF576ACBB6DF}">
      <dsp:nvSpPr>
        <dsp:cNvPr id="0" name=""/>
        <dsp:cNvSpPr/>
      </dsp:nvSpPr>
      <dsp:spPr>
        <a:xfrm>
          <a:off x="0" y="2325146"/>
          <a:ext cx="68072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E957412-8D7E-4E56-BE00-875FB8D2177E}">
      <dsp:nvSpPr>
        <dsp:cNvPr id="0" name=""/>
        <dsp:cNvSpPr/>
      </dsp:nvSpPr>
      <dsp:spPr>
        <a:xfrm>
          <a:off x="0" y="678549"/>
          <a:ext cx="6807200" cy="0"/>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80AE054-BD01-48F2-8BE9-6D4FC416F78A}">
      <dsp:nvSpPr>
        <dsp:cNvPr id="0" name=""/>
        <dsp:cNvSpPr/>
      </dsp:nvSpPr>
      <dsp:spPr>
        <a:xfrm>
          <a:off x="1769872" y="1151"/>
          <a:ext cx="5037328" cy="677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CA" sz="1600" kern="1200" dirty="0"/>
            <a:t> </a:t>
          </a:r>
        </a:p>
      </dsp:txBody>
      <dsp:txXfrm>
        <a:off x="1769872" y="1151"/>
        <a:ext cx="5037328" cy="677397"/>
      </dsp:txXfrm>
    </dsp:sp>
    <dsp:sp modelId="{43235C7F-E75F-4484-9537-69A564E3E70C}">
      <dsp:nvSpPr>
        <dsp:cNvPr id="0" name=""/>
        <dsp:cNvSpPr/>
      </dsp:nvSpPr>
      <dsp:spPr>
        <a:xfrm>
          <a:off x="0" y="1151"/>
          <a:ext cx="1769872" cy="677397"/>
        </a:xfrm>
        <a:prstGeom prst="round2SameRect">
          <a:avLst>
            <a:gd name="adj1" fmla="val 16670"/>
            <a:gd name="adj2" fmla="val 0"/>
          </a:avLst>
        </a:prstGeom>
        <a:solidFill>
          <a:srgbClr val="0070C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Overestimation</a:t>
          </a:r>
        </a:p>
      </dsp:txBody>
      <dsp:txXfrm>
        <a:off x="33074" y="34225"/>
        <a:ext cx="1703724" cy="644323"/>
      </dsp:txXfrm>
    </dsp:sp>
    <dsp:sp modelId="{45D32A6D-7D1D-4D33-9EE1-900421F922E2}">
      <dsp:nvSpPr>
        <dsp:cNvPr id="0" name=""/>
        <dsp:cNvSpPr/>
      </dsp:nvSpPr>
      <dsp:spPr>
        <a:xfrm>
          <a:off x="0" y="678549"/>
          <a:ext cx="6807200" cy="9353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CA" sz="1300" kern="1200" dirty="0">
              <a:solidFill>
                <a:srgbClr val="0070C0"/>
              </a:solidFill>
            </a:rPr>
            <a:t>Wasted memory</a:t>
          </a:r>
        </a:p>
        <a:p>
          <a:pPr marL="114300" lvl="1" indent="-114300" algn="l" defTabSz="577850">
            <a:lnSpc>
              <a:spcPct val="90000"/>
            </a:lnSpc>
            <a:spcBef>
              <a:spcPct val="0"/>
            </a:spcBef>
            <a:spcAft>
              <a:spcPct val="15000"/>
            </a:spcAft>
            <a:buChar char="•"/>
          </a:pPr>
          <a:r>
            <a:rPr lang="en-CA" sz="1300" kern="1200" dirty="0">
              <a:solidFill>
                <a:srgbClr val="0070C0"/>
              </a:solidFill>
            </a:rPr>
            <a:t>Impact the performance of other queries</a:t>
          </a:r>
        </a:p>
        <a:p>
          <a:pPr marL="114300" lvl="1" indent="-114300" algn="l" defTabSz="577850">
            <a:lnSpc>
              <a:spcPct val="90000"/>
            </a:lnSpc>
            <a:spcBef>
              <a:spcPct val="0"/>
            </a:spcBef>
            <a:spcAft>
              <a:spcPct val="15000"/>
            </a:spcAft>
            <a:buChar char="•"/>
          </a:pPr>
          <a:r>
            <a:rPr lang="en-CA" sz="1300" kern="1200" dirty="0">
              <a:solidFill>
                <a:srgbClr val="0070C0"/>
              </a:solidFill>
            </a:rPr>
            <a:t>Inhibit parallelism</a:t>
          </a:r>
        </a:p>
        <a:p>
          <a:pPr marL="114300" lvl="1" indent="-114300" algn="l" defTabSz="577850">
            <a:lnSpc>
              <a:spcPct val="90000"/>
            </a:lnSpc>
            <a:spcBef>
              <a:spcPct val="0"/>
            </a:spcBef>
            <a:spcAft>
              <a:spcPct val="15000"/>
            </a:spcAft>
            <a:buChar char="•"/>
          </a:pPr>
          <a:r>
            <a:rPr lang="en-CA" sz="1300" kern="1200" dirty="0">
              <a:solidFill>
                <a:srgbClr val="0070C0"/>
              </a:solidFill>
            </a:rPr>
            <a:t>May cause concurrency issues</a:t>
          </a:r>
        </a:p>
      </dsp:txBody>
      <dsp:txXfrm>
        <a:off x="0" y="678549"/>
        <a:ext cx="6807200" cy="935328"/>
      </dsp:txXfrm>
    </dsp:sp>
    <dsp:sp modelId="{FF74848E-7D4D-46F1-A653-4B30BEECE28D}">
      <dsp:nvSpPr>
        <dsp:cNvPr id="0" name=""/>
        <dsp:cNvSpPr/>
      </dsp:nvSpPr>
      <dsp:spPr>
        <a:xfrm>
          <a:off x="1769872" y="1647748"/>
          <a:ext cx="5037328" cy="677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CA" sz="1600" kern="1200" dirty="0"/>
            <a:t> </a:t>
          </a:r>
        </a:p>
      </dsp:txBody>
      <dsp:txXfrm>
        <a:off x="1769872" y="1647748"/>
        <a:ext cx="5037328" cy="677397"/>
      </dsp:txXfrm>
    </dsp:sp>
    <dsp:sp modelId="{0EA700EE-EDC2-4B5D-9F89-9ED8C10EB9E7}">
      <dsp:nvSpPr>
        <dsp:cNvPr id="0" name=""/>
        <dsp:cNvSpPr/>
      </dsp:nvSpPr>
      <dsp:spPr>
        <a:xfrm>
          <a:off x="0" y="1647748"/>
          <a:ext cx="1769872" cy="677397"/>
        </a:xfrm>
        <a:prstGeom prst="round2SameRect">
          <a:avLst>
            <a:gd name="adj1" fmla="val 16670"/>
            <a:gd name="adj2" fmla="val 0"/>
          </a:avLst>
        </a:prstGeom>
        <a:solidFill>
          <a:srgbClr val="0070C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Underestimation</a:t>
          </a:r>
        </a:p>
      </dsp:txBody>
      <dsp:txXfrm>
        <a:off x="33074" y="1680822"/>
        <a:ext cx="1703724" cy="644323"/>
      </dsp:txXfrm>
    </dsp:sp>
    <dsp:sp modelId="{003109C1-BDE4-400D-81A2-7B34B2165AA4}">
      <dsp:nvSpPr>
        <dsp:cNvPr id="0" name=""/>
        <dsp:cNvSpPr/>
      </dsp:nvSpPr>
      <dsp:spPr>
        <a:xfrm>
          <a:off x="0" y="2325146"/>
          <a:ext cx="6807200" cy="708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CA" sz="1300" kern="1200" dirty="0" err="1">
              <a:solidFill>
                <a:srgbClr val="0070C0"/>
              </a:solidFill>
            </a:rPr>
            <a:t>Tempdb</a:t>
          </a:r>
          <a:r>
            <a:rPr lang="en-CA" sz="1300" kern="1200" dirty="0">
              <a:solidFill>
                <a:srgbClr val="0070C0"/>
              </a:solidFill>
            </a:rPr>
            <a:t> spill</a:t>
          </a:r>
        </a:p>
        <a:p>
          <a:pPr marL="114300" lvl="1" indent="-114300" algn="l" defTabSz="577850">
            <a:lnSpc>
              <a:spcPct val="90000"/>
            </a:lnSpc>
            <a:spcBef>
              <a:spcPct val="0"/>
            </a:spcBef>
            <a:spcAft>
              <a:spcPct val="15000"/>
            </a:spcAft>
            <a:buChar char="•"/>
          </a:pPr>
          <a:r>
            <a:rPr lang="en-CA" sz="1300" kern="1200" dirty="0">
              <a:solidFill>
                <a:srgbClr val="0070C0"/>
              </a:solidFill>
            </a:rPr>
            <a:t>Slow query</a:t>
          </a:r>
        </a:p>
        <a:p>
          <a:pPr marL="114300" lvl="1" indent="-114300" algn="l" defTabSz="577850">
            <a:lnSpc>
              <a:spcPct val="90000"/>
            </a:lnSpc>
            <a:spcBef>
              <a:spcPct val="0"/>
            </a:spcBef>
            <a:spcAft>
              <a:spcPct val="15000"/>
            </a:spcAft>
            <a:buChar char="•"/>
          </a:pPr>
          <a:r>
            <a:rPr lang="en-CA" sz="1300" kern="1200" dirty="0" err="1">
              <a:solidFill>
                <a:srgbClr val="0070C0"/>
              </a:solidFill>
            </a:rPr>
            <a:t>Tempdb</a:t>
          </a:r>
          <a:r>
            <a:rPr lang="en-CA" sz="1300" kern="1200" dirty="0">
              <a:solidFill>
                <a:srgbClr val="0070C0"/>
              </a:solidFill>
            </a:rPr>
            <a:t> pressure</a:t>
          </a:r>
        </a:p>
      </dsp:txBody>
      <dsp:txXfrm>
        <a:off x="0" y="2325146"/>
        <a:ext cx="6807200" cy="708352"/>
      </dsp:txXfrm>
    </dsp:sp>
    <dsp:sp modelId="{B2B4ACB1-2208-40DA-BC6E-91F337D37E70}">
      <dsp:nvSpPr>
        <dsp:cNvPr id="0" name=""/>
        <dsp:cNvSpPr/>
      </dsp:nvSpPr>
      <dsp:spPr>
        <a:xfrm>
          <a:off x="1769872" y="3067369"/>
          <a:ext cx="5037328" cy="677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0480" tIns="30480" rIns="30480" bIns="30480" numCol="1" spcCol="1270" anchor="b" anchorCtr="0">
          <a:noAutofit/>
        </a:bodyPr>
        <a:lstStyle/>
        <a:p>
          <a:pPr marL="0" lvl="0" indent="0" algn="l" defTabSz="711200">
            <a:lnSpc>
              <a:spcPct val="90000"/>
            </a:lnSpc>
            <a:spcBef>
              <a:spcPct val="0"/>
            </a:spcBef>
            <a:spcAft>
              <a:spcPct val="35000"/>
            </a:spcAft>
            <a:buNone/>
          </a:pPr>
          <a:r>
            <a:rPr lang="en-CA" sz="1600" kern="1200" dirty="0"/>
            <a:t> </a:t>
          </a:r>
        </a:p>
      </dsp:txBody>
      <dsp:txXfrm>
        <a:off x="1769872" y="3067369"/>
        <a:ext cx="5037328" cy="677397"/>
      </dsp:txXfrm>
    </dsp:sp>
    <dsp:sp modelId="{9C4FFAC4-209D-4C15-9985-C8758A9BA678}">
      <dsp:nvSpPr>
        <dsp:cNvPr id="0" name=""/>
        <dsp:cNvSpPr/>
      </dsp:nvSpPr>
      <dsp:spPr>
        <a:xfrm>
          <a:off x="0" y="3067369"/>
          <a:ext cx="1769872" cy="677397"/>
        </a:xfrm>
        <a:prstGeom prst="round2SameRect">
          <a:avLst>
            <a:gd name="adj1" fmla="val 16670"/>
            <a:gd name="adj2" fmla="val 0"/>
          </a:avLst>
        </a:prstGeom>
        <a:solidFill>
          <a:srgbClr val="FF000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711200">
            <a:lnSpc>
              <a:spcPct val="90000"/>
            </a:lnSpc>
            <a:spcBef>
              <a:spcPct val="0"/>
            </a:spcBef>
            <a:spcAft>
              <a:spcPct val="35000"/>
            </a:spcAft>
            <a:buNone/>
          </a:pPr>
          <a:r>
            <a:rPr lang="en-CA" sz="1600" kern="1200" dirty="0"/>
            <a:t>Typical Causes</a:t>
          </a:r>
        </a:p>
      </dsp:txBody>
      <dsp:txXfrm>
        <a:off x="33074" y="3100443"/>
        <a:ext cx="1703724" cy="644323"/>
      </dsp:txXfrm>
    </dsp:sp>
    <dsp:sp modelId="{124F0508-6FBD-4401-9F73-1E396404E53F}">
      <dsp:nvSpPr>
        <dsp:cNvPr id="0" name=""/>
        <dsp:cNvSpPr/>
      </dsp:nvSpPr>
      <dsp:spPr>
        <a:xfrm>
          <a:off x="0" y="3744767"/>
          <a:ext cx="6807200" cy="13549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a:lnSpc>
              <a:spcPct val="90000"/>
            </a:lnSpc>
            <a:spcBef>
              <a:spcPct val="0"/>
            </a:spcBef>
            <a:spcAft>
              <a:spcPct val="15000"/>
            </a:spcAft>
            <a:buChar char="•"/>
          </a:pPr>
          <a:r>
            <a:rPr lang="en-CA" sz="1300" kern="1200" dirty="0">
              <a:solidFill>
                <a:srgbClr val="0070C0"/>
              </a:solidFill>
            </a:rPr>
            <a:t>Poor cardinality estimates</a:t>
          </a:r>
        </a:p>
        <a:p>
          <a:pPr marL="114300" lvl="1" indent="-114300" algn="l" defTabSz="577850">
            <a:lnSpc>
              <a:spcPct val="90000"/>
            </a:lnSpc>
            <a:spcBef>
              <a:spcPct val="0"/>
            </a:spcBef>
            <a:spcAft>
              <a:spcPct val="15000"/>
            </a:spcAft>
            <a:buChar char="•"/>
          </a:pPr>
          <a:r>
            <a:rPr lang="en-CA" sz="1300" kern="1200" dirty="0">
              <a:solidFill>
                <a:srgbClr val="0070C0"/>
              </a:solidFill>
            </a:rPr>
            <a:t>Stale statistics</a:t>
          </a:r>
        </a:p>
        <a:p>
          <a:pPr marL="114300" lvl="1" indent="-114300" algn="l" defTabSz="577850">
            <a:lnSpc>
              <a:spcPct val="90000"/>
            </a:lnSpc>
            <a:spcBef>
              <a:spcPct val="0"/>
            </a:spcBef>
            <a:spcAft>
              <a:spcPct val="15000"/>
            </a:spcAft>
            <a:buChar char="•"/>
          </a:pPr>
          <a:r>
            <a:rPr lang="en-CA" sz="1300" kern="1200" dirty="0">
              <a:solidFill>
                <a:srgbClr val="0070C0"/>
              </a:solidFill>
            </a:rPr>
            <a:t>Badly defined data types</a:t>
          </a:r>
        </a:p>
        <a:p>
          <a:pPr marL="114300" lvl="1" indent="-114300" algn="l" defTabSz="577850">
            <a:lnSpc>
              <a:spcPct val="90000"/>
            </a:lnSpc>
            <a:spcBef>
              <a:spcPct val="0"/>
            </a:spcBef>
            <a:spcAft>
              <a:spcPct val="15000"/>
            </a:spcAft>
            <a:buChar char="•"/>
          </a:pPr>
          <a:r>
            <a:rPr lang="en-CA" sz="1300" kern="1200" dirty="0">
              <a:solidFill>
                <a:srgbClr val="0070C0"/>
              </a:solidFill>
            </a:rPr>
            <a:t>Not eliminating rows early in the query</a:t>
          </a:r>
        </a:p>
        <a:p>
          <a:pPr marL="114300" lvl="1" indent="-114300" algn="l" defTabSz="577850">
            <a:lnSpc>
              <a:spcPct val="90000"/>
            </a:lnSpc>
            <a:spcBef>
              <a:spcPct val="0"/>
            </a:spcBef>
            <a:spcAft>
              <a:spcPct val="15000"/>
            </a:spcAft>
            <a:buChar char="•"/>
          </a:pPr>
          <a:r>
            <a:rPr lang="en-CA" sz="1300" kern="1200" dirty="0">
              <a:solidFill>
                <a:srgbClr val="0070C0"/>
              </a:solidFill>
            </a:rPr>
            <a:t>Selecting more columns than you need</a:t>
          </a:r>
        </a:p>
        <a:p>
          <a:pPr marL="114300" lvl="1" indent="-114300" algn="l" defTabSz="577850">
            <a:lnSpc>
              <a:spcPct val="90000"/>
            </a:lnSpc>
            <a:spcBef>
              <a:spcPct val="0"/>
            </a:spcBef>
            <a:spcAft>
              <a:spcPct val="15000"/>
            </a:spcAft>
            <a:buChar char="•"/>
          </a:pPr>
          <a:r>
            <a:rPr lang="en-CA" sz="1300" kern="1200" dirty="0">
              <a:solidFill>
                <a:srgbClr val="0070C0"/>
              </a:solidFill>
            </a:rPr>
            <a:t>Selecting all your columns at once</a:t>
          </a:r>
        </a:p>
      </dsp:txBody>
      <dsp:txXfrm>
        <a:off x="0" y="3744767"/>
        <a:ext cx="6807200" cy="135499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8F651-5060-4144-B98F-05E65B57D514}">
      <dsp:nvSpPr>
        <dsp:cNvPr id="0" name=""/>
        <dsp:cNvSpPr/>
      </dsp:nvSpPr>
      <dsp:spPr>
        <a:xfrm>
          <a:off x="0" y="52648"/>
          <a:ext cx="10363200" cy="103428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Attempts to remember the memory needs of previous query executions to adjust memory grant accordingly</a:t>
          </a:r>
        </a:p>
      </dsp:txBody>
      <dsp:txXfrm>
        <a:off x="50489" y="103137"/>
        <a:ext cx="10262222" cy="933302"/>
      </dsp:txXfrm>
    </dsp:sp>
    <dsp:sp modelId="{B73DF1BB-43A5-41A8-966F-D54A8BF72FD0}">
      <dsp:nvSpPr>
        <dsp:cNvPr id="0" name=""/>
        <dsp:cNvSpPr/>
      </dsp:nvSpPr>
      <dsp:spPr>
        <a:xfrm>
          <a:off x="0" y="1161808"/>
          <a:ext cx="10363200" cy="103428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Initially only worked with Batch mode operators and Column Store indexes (SQL 2017 and DB COMPAT=140)</a:t>
          </a:r>
        </a:p>
      </dsp:txBody>
      <dsp:txXfrm>
        <a:off x="50489" y="1212297"/>
        <a:ext cx="10262222" cy="933302"/>
      </dsp:txXfrm>
    </dsp:sp>
    <dsp:sp modelId="{75D66B14-30FE-46DB-85B1-69E9AE6446A4}">
      <dsp:nvSpPr>
        <dsp:cNvPr id="0" name=""/>
        <dsp:cNvSpPr/>
      </dsp:nvSpPr>
      <dsp:spPr>
        <a:xfrm>
          <a:off x="0" y="2270968"/>
          <a:ext cx="10363200" cy="103428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Now works with Row mode operators starting SQL 2019 (and DB COMPAT=150)</a:t>
          </a:r>
        </a:p>
      </dsp:txBody>
      <dsp:txXfrm>
        <a:off x="50489" y="2321457"/>
        <a:ext cx="10262222" cy="933302"/>
      </dsp:txXfrm>
    </dsp:sp>
    <dsp:sp modelId="{9D3363EC-0A1F-4B04-A75F-366C155C457C}">
      <dsp:nvSpPr>
        <dsp:cNvPr id="0" name=""/>
        <dsp:cNvSpPr/>
      </dsp:nvSpPr>
      <dsp:spPr>
        <a:xfrm>
          <a:off x="0" y="3380128"/>
          <a:ext cx="10363200" cy="103428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SQL 2022 improves feedback algorithm and makes feedback persistence possible (DB COMPAT &gt;= 140)</a:t>
          </a:r>
        </a:p>
      </dsp:txBody>
      <dsp:txXfrm>
        <a:off x="50489" y="3430617"/>
        <a:ext cx="10262222" cy="93330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4365EB-2ED1-4CFC-8BFA-0B60CA5A2F96}">
      <dsp:nvSpPr>
        <dsp:cNvPr id="0" name=""/>
        <dsp:cNvSpPr/>
      </dsp:nvSpPr>
      <dsp:spPr>
        <a:xfrm>
          <a:off x="0" y="348768"/>
          <a:ext cx="8360258" cy="675674"/>
        </a:xfrm>
        <a:prstGeom prst="rect">
          <a:avLst/>
        </a:prstGeom>
        <a:solidFill>
          <a:sysClr val="window" lastClr="FFFFFF">
            <a:alpha val="90000"/>
            <a:hueOff val="0"/>
            <a:satOff val="0"/>
            <a:lumOff val="0"/>
            <a:alphaOff val="0"/>
          </a:sysClr>
        </a:solidFill>
        <a:ln w="25400" cap="flat" cmpd="sng" algn="ctr">
          <a:solidFill>
            <a:srgbClr val="2098D5">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8849" tIns="229108" rIns="64884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Segoe UI"/>
              <a:ea typeface="+mn-ea"/>
              <a:cs typeface="+mn-cs"/>
            </a:rPr>
            <a:t>Feedback is not persisted if the plan is evicted from cache or failover</a:t>
          </a:r>
        </a:p>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Segoe UI"/>
              <a:ea typeface="+mn-ea"/>
              <a:cs typeface="+mn-cs"/>
            </a:rPr>
            <a:t>Record of how to adjust memory is lost and must re-learn</a:t>
          </a:r>
        </a:p>
      </dsp:txBody>
      <dsp:txXfrm>
        <a:off x="0" y="348768"/>
        <a:ext cx="8360258" cy="675674"/>
      </dsp:txXfrm>
    </dsp:sp>
    <dsp:sp modelId="{89DAF6F2-441E-411B-A709-5BCA0EF94829}">
      <dsp:nvSpPr>
        <dsp:cNvPr id="0" name=""/>
        <dsp:cNvSpPr/>
      </dsp:nvSpPr>
      <dsp:spPr>
        <a:xfrm>
          <a:off x="418012" y="186408"/>
          <a:ext cx="5852180" cy="324720"/>
        </a:xfrm>
        <a:prstGeom prst="roundRect">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198" tIns="0" rIns="221198"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Segoe UI"/>
              <a:ea typeface="+mn-ea"/>
              <a:cs typeface="+mn-cs"/>
            </a:rPr>
            <a:t>Problem</a:t>
          </a:r>
          <a:r>
            <a:rPr lang="en-US" sz="1100" kern="1200" dirty="0">
              <a:solidFill>
                <a:sysClr val="window" lastClr="FFFFFF"/>
              </a:solidFill>
              <a:latin typeface="Segoe UI"/>
              <a:ea typeface="+mn-ea"/>
              <a:cs typeface="+mn-cs"/>
            </a:rPr>
            <a:t>: Cache Eviction</a:t>
          </a:r>
        </a:p>
      </dsp:txBody>
      <dsp:txXfrm>
        <a:off x="433864" y="202260"/>
        <a:ext cx="5820476" cy="293016"/>
      </dsp:txXfrm>
    </dsp:sp>
    <dsp:sp modelId="{E70FDF43-97D4-43F1-A166-CC843657E64A}">
      <dsp:nvSpPr>
        <dsp:cNvPr id="0" name=""/>
        <dsp:cNvSpPr/>
      </dsp:nvSpPr>
      <dsp:spPr>
        <a:xfrm>
          <a:off x="0" y="1246203"/>
          <a:ext cx="8360258" cy="987525"/>
        </a:xfrm>
        <a:prstGeom prst="rect">
          <a:avLst/>
        </a:prstGeom>
        <a:solidFill>
          <a:sysClr val="window" lastClr="FFFFFF">
            <a:alpha val="90000"/>
            <a:hueOff val="0"/>
            <a:satOff val="0"/>
            <a:lumOff val="0"/>
            <a:alphaOff val="0"/>
          </a:sysClr>
        </a:solidFill>
        <a:ln w="25400" cap="flat" cmpd="sng" algn="ctr">
          <a:solidFill>
            <a:srgbClr val="2098D5">
              <a:hueOff val="23295"/>
              <a:satOff val="-6229"/>
              <a:lumOff val="-4052"/>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8849" tIns="229108" rIns="64884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Segoe UI"/>
              <a:ea typeface="+mn-ea"/>
              <a:cs typeface="+mn-cs"/>
            </a:rPr>
            <a:t>Persist the memory grant feedback in the Query Store</a:t>
          </a:r>
        </a:p>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Segoe UI"/>
              <a:ea typeface="+mn-ea"/>
              <a:cs typeface="+mn-cs"/>
            </a:rPr>
            <a:t>Enabled by default on SQL 2022 or DB COMPAT &gt;= 140</a:t>
          </a:r>
        </a:p>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Courier New" panose="02070309020205020404" pitchFamily="49" charset="0"/>
              <a:ea typeface="+mn-ea"/>
              <a:cs typeface="Courier New" panose="02070309020205020404" pitchFamily="49" charset="0"/>
            </a:rPr>
            <a:t>ALTER DATABASE SCOPED CONFIGURATION SET MEMORY_GRANT_FEEDBACK_PERSISTENCE = [ON | OFF];</a:t>
          </a:r>
        </a:p>
      </dsp:txBody>
      <dsp:txXfrm>
        <a:off x="0" y="1246203"/>
        <a:ext cx="8360258" cy="987525"/>
      </dsp:txXfrm>
    </dsp:sp>
    <dsp:sp modelId="{6B0312C1-241B-43B9-994D-378BC3536E11}">
      <dsp:nvSpPr>
        <dsp:cNvPr id="0" name=""/>
        <dsp:cNvSpPr/>
      </dsp:nvSpPr>
      <dsp:spPr>
        <a:xfrm>
          <a:off x="418012" y="1083843"/>
          <a:ext cx="5852180" cy="324720"/>
        </a:xfrm>
        <a:prstGeom prst="roundRect">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198" tIns="0" rIns="221198"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Segoe UI"/>
              <a:ea typeface="+mn-ea"/>
              <a:cs typeface="+mn-cs"/>
            </a:rPr>
            <a:t>Solution</a:t>
          </a:r>
          <a:r>
            <a:rPr lang="en-US" sz="1100" kern="1200" dirty="0">
              <a:solidFill>
                <a:sysClr val="window" lastClr="FFFFFF"/>
              </a:solidFill>
              <a:latin typeface="Segoe UI"/>
              <a:ea typeface="+mn-ea"/>
              <a:cs typeface="+mn-cs"/>
            </a:rPr>
            <a:t>: Persist the feedback</a:t>
          </a:r>
        </a:p>
      </dsp:txBody>
      <dsp:txXfrm>
        <a:off x="433864" y="1099695"/>
        <a:ext cx="5820476" cy="293016"/>
      </dsp:txXfrm>
    </dsp:sp>
    <dsp:sp modelId="{3C607330-65A2-46F4-B605-9E229960D447}">
      <dsp:nvSpPr>
        <dsp:cNvPr id="0" name=""/>
        <dsp:cNvSpPr/>
      </dsp:nvSpPr>
      <dsp:spPr>
        <a:xfrm>
          <a:off x="0" y="2455488"/>
          <a:ext cx="8360258" cy="675674"/>
        </a:xfrm>
        <a:prstGeom prst="rect">
          <a:avLst/>
        </a:prstGeom>
        <a:solidFill>
          <a:sysClr val="window" lastClr="FFFFFF">
            <a:alpha val="90000"/>
            <a:hueOff val="0"/>
            <a:satOff val="0"/>
            <a:lumOff val="0"/>
            <a:alphaOff val="0"/>
          </a:sysClr>
        </a:solidFill>
        <a:ln w="25400" cap="flat" cmpd="sng" algn="ctr">
          <a:solidFill>
            <a:srgbClr val="2098D5">
              <a:hueOff val="46589"/>
              <a:satOff val="-12457"/>
              <a:lumOff val="-8104"/>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8849" tIns="229108" rIns="64884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Segoe UI"/>
              <a:ea typeface="+mn-ea"/>
              <a:cs typeface="+mn-cs"/>
            </a:rPr>
            <a:t>Memory grants adjusted based on last feedback</a:t>
          </a:r>
        </a:p>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Segoe UI"/>
              <a:ea typeface="+mn-ea"/>
              <a:cs typeface="+mn-cs"/>
            </a:rPr>
            <a:t>Parameter Sensitive Plans could cause MGF to consistently miss its mark</a:t>
          </a:r>
        </a:p>
      </dsp:txBody>
      <dsp:txXfrm>
        <a:off x="0" y="2455488"/>
        <a:ext cx="8360258" cy="675674"/>
      </dsp:txXfrm>
    </dsp:sp>
    <dsp:sp modelId="{4A5C3DE5-1DE8-48D4-9600-4DF71555FC36}">
      <dsp:nvSpPr>
        <dsp:cNvPr id="0" name=""/>
        <dsp:cNvSpPr/>
      </dsp:nvSpPr>
      <dsp:spPr>
        <a:xfrm>
          <a:off x="418012" y="2293128"/>
          <a:ext cx="5852180" cy="324720"/>
        </a:xfrm>
        <a:prstGeom prst="roundRect">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198" tIns="0" rIns="221198"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Segoe UI"/>
              <a:ea typeface="+mn-ea"/>
              <a:cs typeface="+mn-cs"/>
            </a:rPr>
            <a:t>Problem</a:t>
          </a:r>
          <a:r>
            <a:rPr lang="en-US" sz="1100" kern="1200" dirty="0">
              <a:solidFill>
                <a:sysClr val="window" lastClr="FFFFFF"/>
              </a:solidFill>
              <a:latin typeface="Segoe UI"/>
              <a:ea typeface="+mn-ea"/>
              <a:cs typeface="+mn-cs"/>
            </a:rPr>
            <a:t>: Oscillating Feedback</a:t>
          </a:r>
        </a:p>
      </dsp:txBody>
      <dsp:txXfrm>
        <a:off x="433864" y="2308980"/>
        <a:ext cx="5820476" cy="293016"/>
      </dsp:txXfrm>
    </dsp:sp>
    <dsp:sp modelId="{7F7D9184-5CA0-410E-A61D-9721ADBFAFAE}">
      <dsp:nvSpPr>
        <dsp:cNvPr id="0" name=""/>
        <dsp:cNvSpPr/>
      </dsp:nvSpPr>
      <dsp:spPr>
        <a:xfrm>
          <a:off x="0" y="3352923"/>
          <a:ext cx="8360258" cy="1212750"/>
        </a:xfrm>
        <a:prstGeom prst="rect">
          <a:avLst/>
        </a:prstGeom>
        <a:solidFill>
          <a:sysClr val="window" lastClr="FFFFFF">
            <a:alpha val="90000"/>
            <a:hueOff val="0"/>
            <a:satOff val="0"/>
            <a:lumOff val="0"/>
            <a:alphaOff val="0"/>
          </a:sysClr>
        </a:solidFill>
        <a:ln w="25400" cap="flat" cmpd="sng" algn="ctr">
          <a:solidFill>
            <a:srgbClr val="2098D5">
              <a:hueOff val="69884"/>
              <a:satOff val="-18686"/>
              <a:lumOff val="-12156"/>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48849" tIns="229108" rIns="648849" bIns="78232" numCol="1" spcCol="1270" anchor="t" anchorCtr="0">
          <a:noAutofit/>
        </a:bodyPr>
        <a:lstStyle/>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Segoe UI"/>
              <a:ea typeface="+mn-ea"/>
              <a:cs typeface="+mn-cs"/>
            </a:rPr>
            <a:t>Using data from previous executions, a new percentile algorithm is applied to account for erratic patterns of memory grant requirement</a:t>
          </a:r>
        </a:p>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Segoe UI"/>
              <a:ea typeface="+mn-ea"/>
              <a:cs typeface="+mn-cs"/>
            </a:rPr>
            <a:t>Enabled by default on SQL 2022 or DB COMPAT &gt;= 140</a:t>
          </a:r>
        </a:p>
        <a:p>
          <a:pPr marL="57150" lvl="1" indent="-57150" algn="l" defTabSz="488950">
            <a:lnSpc>
              <a:spcPct val="90000"/>
            </a:lnSpc>
            <a:spcBef>
              <a:spcPct val="0"/>
            </a:spcBef>
            <a:spcAft>
              <a:spcPct val="15000"/>
            </a:spcAft>
            <a:buChar char="•"/>
          </a:pPr>
          <a:r>
            <a:rPr lang="en-US" sz="1100" kern="1200" dirty="0">
              <a:solidFill>
                <a:sysClr val="windowText" lastClr="000000">
                  <a:hueOff val="0"/>
                  <a:satOff val="0"/>
                  <a:lumOff val="0"/>
                  <a:alphaOff val="0"/>
                </a:sysClr>
              </a:solidFill>
              <a:latin typeface="Courier New" panose="02070309020205020404" pitchFamily="49" charset="0"/>
              <a:ea typeface="+mn-ea"/>
              <a:cs typeface="Courier New" panose="02070309020205020404" pitchFamily="49" charset="0"/>
            </a:rPr>
            <a:t>ALTER DATABASE SCOPED CONFIGURATION SET MEMORY_GRANT_FEEDBACK_PERCENTILE_GRANT = [ON | OFF];</a:t>
          </a:r>
          <a:endParaRPr lang="en-US" sz="1100" kern="1200" dirty="0">
            <a:solidFill>
              <a:sysClr val="windowText" lastClr="000000">
                <a:hueOff val="0"/>
                <a:satOff val="0"/>
                <a:lumOff val="0"/>
                <a:alphaOff val="0"/>
              </a:sysClr>
            </a:solidFill>
            <a:latin typeface="Segoe UI"/>
            <a:ea typeface="+mn-ea"/>
            <a:cs typeface="+mn-cs"/>
          </a:endParaRPr>
        </a:p>
      </dsp:txBody>
      <dsp:txXfrm>
        <a:off x="0" y="3352923"/>
        <a:ext cx="8360258" cy="1212750"/>
      </dsp:txXfrm>
    </dsp:sp>
    <dsp:sp modelId="{32A2D360-36C0-494E-954B-FEDE3893F373}">
      <dsp:nvSpPr>
        <dsp:cNvPr id="0" name=""/>
        <dsp:cNvSpPr/>
      </dsp:nvSpPr>
      <dsp:spPr>
        <a:xfrm>
          <a:off x="418012" y="3190563"/>
          <a:ext cx="5852180" cy="324720"/>
        </a:xfrm>
        <a:prstGeom prst="roundRect">
          <a:avLst/>
        </a:prstGeom>
        <a:solidFill>
          <a:srgbClr val="0070C0"/>
        </a:solidFill>
        <a:ln w="254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1198" tIns="0" rIns="221198" bIns="0" numCol="1" spcCol="1270" anchor="ctr" anchorCtr="0">
          <a:noAutofit/>
        </a:bodyPr>
        <a:lstStyle/>
        <a:p>
          <a:pPr marL="0" lvl="0" indent="0" algn="l" defTabSz="488950">
            <a:lnSpc>
              <a:spcPct val="90000"/>
            </a:lnSpc>
            <a:spcBef>
              <a:spcPct val="0"/>
            </a:spcBef>
            <a:spcAft>
              <a:spcPct val="35000"/>
            </a:spcAft>
            <a:buNone/>
          </a:pPr>
          <a:r>
            <a:rPr lang="en-US" sz="1100" b="1" kern="1200" dirty="0">
              <a:solidFill>
                <a:sysClr val="window" lastClr="FFFFFF"/>
              </a:solidFill>
              <a:latin typeface="Segoe UI"/>
              <a:ea typeface="+mn-ea"/>
              <a:cs typeface="+mn-cs"/>
            </a:rPr>
            <a:t>Solution</a:t>
          </a:r>
          <a:r>
            <a:rPr lang="en-US" sz="1100" kern="1200" dirty="0">
              <a:solidFill>
                <a:sysClr val="window" lastClr="FFFFFF"/>
              </a:solidFill>
              <a:latin typeface="Segoe UI"/>
              <a:ea typeface="+mn-ea"/>
              <a:cs typeface="+mn-cs"/>
            </a:rPr>
            <a:t>: Percentile-based calculation</a:t>
          </a:r>
        </a:p>
      </dsp:txBody>
      <dsp:txXfrm>
        <a:off x="433864" y="3206415"/>
        <a:ext cx="5820476" cy="2930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D8F651-5060-4144-B98F-05E65B57D514}">
      <dsp:nvSpPr>
        <dsp:cNvPr id="0" name=""/>
        <dsp:cNvSpPr/>
      </dsp:nvSpPr>
      <dsp:spPr>
        <a:xfrm>
          <a:off x="0" y="0"/>
          <a:ext cx="10363200" cy="7488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With RECOMPILE (or OPTION(RECOMPILE))</a:t>
          </a:r>
        </a:p>
      </dsp:txBody>
      <dsp:txXfrm>
        <a:off x="36553" y="36553"/>
        <a:ext cx="10290094" cy="675694"/>
      </dsp:txXfrm>
    </dsp:sp>
    <dsp:sp modelId="{B73DF1BB-43A5-41A8-966F-D54A8BF72FD0}">
      <dsp:nvSpPr>
        <dsp:cNvPr id="0" name=""/>
        <dsp:cNvSpPr/>
      </dsp:nvSpPr>
      <dsp:spPr>
        <a:xfrm>
          <a:off x="0" y="801557"/>
          <a:ext cx="10363200" cy="7488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Use local variables to disable parameter sniffing</a:t>
          </a:r>
        </a:p>
      </dsp:txBody>
      <dsp:txXfrm>
        <a:off x="36553" y="838110"/>
        <a:ext cx="10290094" cy="675694"/>
      </dsp:txXfrm>
    </dsp:sp>
    <dsp:sp modelId="{75D66B14-30FE-46DB-85B1-69E9AE6446A4}">
      <dsp:nvSpPr>
        <dsp:cNvPr id="0" name=""/>
        <dsp:cNvSpPr/>
      </dsp:nvSpPr>
      <dsp:spPr>
        <a:xfrm>
          <a:off x="0" y="2385298"/>
          <a:ext cx="10363200" cy="7488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Use of multiple stored procedures</a:t>
          </a:r>
        </a:p>
      </dsp:txBody>
      <dsp:txXfrm>
        <a:off x="36553" y="2421851"/>
        <a:ext cx="10290094" cy="675694"/>
      </dsp:txXfrm>
    </dsp:sp>
    <dsp:sp modelId="{D9064503-E389-4AF7-9094-A56A6AF0E8B1}">
      <dsp:nvSpPr>
        <dsp:cNvPr id="0" name=""/>
        <dsp:cNvSpPr/>
      </dsp:nvSpPr>
      <dsp:spPr>
        <a:xfrm>
          <a:off x="0" y="1598794"/>
          <a:ext cx="10363200" cy="7488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Use Trace Flag 4136 to disable parameter sniffing</a:t>
          </a:r>
        </a:p>
      </dsp:txBody>
      <dsp:txXfrm>
        <a:off x="36553" y="1635347"/>
        <a:ext cx="10290094" cy="675694"/>
      </dsp:txXfrm>
    </dsp:sp>
    <dsp:sp modelId="{9D3363EC-0A1F-4B04-A75F-366C155C457C}">
      <dsp:nvSpPr>
        <dsp:cNvPr id="0" name=""/>
        <dsp:cNvSpPr/>
      </dsp:nvSpPr>
      <dsp:spPr>
        <a:xfrm>
          <a:off x="0" y="3166057"/>
          <a:ext cx="10363200" cy="7488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OPTION(OPTIMIZE FOR [Unknown | Value])</a:t>
          </a:r>
        </a:p>
      </dsp:txBody>
      <dsp:txXfrm>
        <a:off x="36553" y="3202610"/>
        <a:ext cx="10290094" cy="675694"/>
      </dsp:txXfrm>
    </dsp:sp>
    <dsp:sp modelId="{FBFE081D-2CD8-48AF-8956-6C5DE0B56721}">
      <dsp:nvSpPr>
        <dsp:cNvPr id="0" name=""/>
        <dsp:cNvSpPr/>
      </dsp:nvSpPr>
      <dsp:spPr>
        <a:xfrm>
          <a:off x="0" y="3946970"/>
          <a:ext cx="10363200" cy="748800"/>
        </a:xfrm>
        <a:prstGeom prst="roundRect">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ALTER DATABASE SCOPED CONFIGURATION SET PARAMETER_SNIFFING = OFF;</a:t>
          </a:r>
        </a:p>
      </dsp:txBody>
      <dsp:txXfrm>
        <a:off x="36553" y="3983523"/>
        <a:ext cx="10290094" cy="67569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653532-6DB5-4ACC-B60A-94A79C9028F4}" type="datetimeFigureOut">
              <a:rPr lang="en-CA" smtClean="0"/>
              <a:t>2024-02-13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C05BF7-CE4B-4BC8-A676-A22D0F0782C6}" type="slidenum">
              <a:rPr lang="en-CA" smtClean="0"/>
              <a:t>‹#›</a:t>
            </a:fld>
            <a:endParaRPr lang="en-CA"/>
          </a:p>
        </p:txBody>
      </p:sp>
    </p:spTree>
    <p:extLst>
      <p:ext uri="{BB962C8B-B14F-4D97-AF65-F5344CB8AC3E}">
        <p14:creationId xmlns:p14="http://schemas.microsoft.com/office/powerpoint/2010/main" val="2872960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C05BF7-CE4B-4BC8-A676-A22D0F0782C6}" type="slidenum">
              <a:rPr lang="en-CA" smtClean="0"/>
              <a:t>1</a:t>
            </a:fld>
            <a:endParaRPr lang="en-CA"/>
          </a:p>
        </p:txBody>
      </p:sp>
    </p:spTree>
    <p:extLst>
      <p:ext uri="{BB962C8B-B14F-4D97-AF65-F5344CB8AC3E}">
        <p14:creationId xmlns:p14="http://schemas.microsoft.com/office/powerpoint/2010/main" val="394524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38371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329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87447-3AE9-D14F-F162-782BA534D2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C81ED4-6C4C-3523-5B91-47D53C3DCE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F3F9523-2155-24E3-816B-5379C4B6FF12}"/>
              </a:ext>
            </a:extLst>
          </p:cNvPr>
          <p:cNvSpPr>
            <a:spLocks noGrp="1"/>
          </p:cNvSpPr>
          <p:nvPr>
            <p:ph type="body" idx="1"/>
          </p:nvPr>
        </p:nvSpPr>
        <p:spPr/>
        <p:txBody>
          <a:bodyPr/>
          <a:lstStyle/>
          <a:p>
            <a:pPr marL="0" indent="0">
              <a:buFontTx/>
              <a:buNone/>
            </a:pPr>
            <a:r>
              <a:rPr lang="en-CA" dirty="0"/>
              <a:t>Best place to look at memory grant is in the Actual Execution Plan. This is, after all, where memory grant is calculated, granted, and used.</a:t>
            </a:r>
          </a:p>
        </p:txBody>
      </p:sp>
      <p:sp>
        <p:nvSpPr>
          <p:cNvPr id="4" name="Slide Number Placeholder 3">
            <a:extLst>
              <a:ext uri="{FF2B5EF4-FFF2-40B4-BE49-F238E27FC236}">
                <a16:creationId xmlns:a16="http://schemas.microsoft.com/office/drawing/2014/main" id="{A19C8D42-E5B0-ED2E-41FF-A6506AB70D0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2712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C05BF7-CE4B-4BC8-A676-A22D0F0782C6}" type="slidenum">
              <a:rPr lang="en-CA" smtClean="0"/>
              <a:t>24</a:t>
            </a:fld>
            <a:endParaRPr lang="en-CA"/>
          </a:p>
        </p:txBody>
      </p:sp>
    </p:spTree>
    <p:extLst>
      <p:ext uri="{BB962C8B-B14F-4D97-AF65-F5344CB8AC3E}">
        <p14:creationId xmlns:p14="http://schemas.microsoft.com/office/powerpoint/2010/main" val="256136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74011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C05BF7-CE4B-4BC8-A676-A22D0F0782C6}" type="slidenum">
              <a:rPr lang="en-CA" smtClean="0"/>
              <a:t>36</a:t>
            </a:fld>
            <a:endParaRPr lang="en-CA"/>
          </a:p>
        </p:txBody>
      </p:sp>
    </p:spTree>
    <p:extLst>
      <p:ext uri="{BB962C8B-B14F-4D97-AF65-F5344CB8AC3E}">
        <p14:creationId xmlns:p14="http://schemas.microsoft.com/office/powerpoint/2010/main" val="3522612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Parameter Sniffing is an optimization feature of the SQL Optimizer. </a:t>
            </a:r>
          </a:p>
          <a:p>
            <a:r>
              <a:rPr lang="en-CA" dirty="0"/>
              <a:t>Meaning, it’s meant to optimize the performance of your query.</a:t>
            </a:r>
          </a:p>
          <a:p>
            <a:r>
              <a:rPr lang="en-CA" dirty="0"/>
              <a:t>This is when the SQL Optimizer looks or “sniffs” the parameter values of a stored procedure to compile an execution plan based on these values.</a:t>
            </a:r>
          </a:p>
        </p:txBody>
      </p:sp>
      <p:sp>
        <p:nvSpPr>
          <p:cNvPr id="4" name="Slide Number Placeholder 3"/>
          <p:cNvSpPr>
            <a:spLocks noGrp="1"/>
          </p:cNvSpPr>
          <p:nvPr>
            <p:ph type="sldNum" sz="quarter" idx="5"/>
          </p:nvPr>
        </p:nvSpPr>
        <p:spPr/>
        <p:txBody>
          <a:bodyPr/>
          <a:lstStyle/>
          <a:p>
            <a:fld id="{22C05BF7-CE4B-4BC8-A676-A22D0F0782C6}" type="slidenum">
              <a:rPr lang="en-CA" smtClean="0"/>
              <a:t>37</a:t>
            </a:fld>
            <a:endParaRPr lang="en-CA"/>
          </a:p>
        </p:txBody>
      </p:sp>
    </p:spTree>
    <p:extLst>
      <p:ext uri="{BB962C8B-B14F-4D97-AF65-F5344CB8AC3E}">
        <p14:creationId xmlns:p14="http://schemas.microsoft.com/office/powerpoint/2010/main" val="23369424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1490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9154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036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C05BF7-CE4B-4BC8-A676-A22D0F0782C6}" type="slidenum">
              <a:rPr lang="en-CA" smtClean="0"/>
              <a:t>2</a:t>
            </a:fld>
            <a:endParaRPr lang="en-CA"/>
          </a:p>
        </p:txBody>
      </p:sp>
    </p:spTree>
    <p:extLst>
      <p:ext uri="{BB962C8B-B14F-4D97-AF65-F5344CB8AC3E}">
        <p14:creationId xmlns:p14="http://schemas.microsoft.com/office/powerpoint/2010/main" val="3475931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1121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8890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C05BF7-CE4B-4BC8-A676-A22D0F0782C6}" type="slidenum">
              <a:rPr lang="en-CA" smtClean="0"/>
              <a:t>3</a:t>
            </a:fld>
            <a:endParaRPr lang="en-CA"/>
          </a:p>
        </p:txBody>
      </p:sp>
    </p:spTree>
    <p:extLst>
      <p:ext uri="{BB962C8B-B14F-4D97-AF65-F5344CB8AC3E}">
        <p14:creationId xmlns:p14="http://schemas.microsoft.com/office/powerpoint/2010/main" val="3087816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C05BF7-CE4B-4BC8-A676-A22D0F0782C6}" type="slidenum">
              <a:rPr lang="en-CA" smtClean="0"/>
              <a:t>6</a:t>
            </a:fld>
            <a:endParaRPr lang="en-CA"/>
          </a:p>
        </p:txBody>
      </p:sp>
    </p:spTree>
    <p:extLst>
      <p:ext uri="{BB962C8B-B14F-4D97-AF65-F5344CB8AC3E}">
        <p14:creationId xmlns:p14="http://schemas.microsoft.com/office/powerpoint/2010/main" val="1821460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C05BF7-CE4B-4BC8-A676-A22D0F0782C6}" type="slidenum">
              <a:rPr lang="en-CA" smtClean="0"/>
              <a:t>7</a:t>
            </a:fld>
            <a:endParaRPr lang="en-CA"/>
          </a:p>
        </p:txBody>
      </p:sp>
    </p:spTree>
    <p:extLst>
      <p:ext uri="{BB962C8B-B14F-4D97-AF65-F5344CB8AC3E}">
        <p14:creationId xmlns:p14="http://schemas.microsoft.com/office/powerpoint/2010/main" val="50233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22C05BF7-CE4B-4BC8-A676-A22D0F0782C6}" type="slidenum">
              <a:rPr lang="en-CA" smtClean="0"/>
              <a:t>9</a:t>
            </a:fld>
            <a:endParaRPr lang="en-CA"/>
          </a:p>
        </p:txBody>
      </p:sp>
    </p:spTree>
    <p:extLst>
      <p:ext uri="{BB962C8B-B14F-4D97-AF65-F5344CB8AC3E}">
        <p14:creationId xmlns:p14="http://schemas.microsoft.com/office/powerpoint/2010/main" val="709609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734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endParaRPr lang="en-CA" u="none"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028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CA"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C05BF7-CE4B-4BC8-A676-A22D0F0782C6}"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23433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424F-B38E-F8CB-7629-C61AF9C09C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ABB03F5-40FF-327F-BD34-7E617219D0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BF6679A-D8F5-2E31-BFFC-42F2986A23EF}"/>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D0BCFB59-D6AB-C8CD-DE45-83CB0DE00E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92F2F51-9C4D-7F26-04E0-484D52224D78}"/>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4036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8167-C654-F73E-1675-CF27DE7B2D9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F3ECD81-6136-EC02-AD95-49ECBAB1E4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7138FD7-94B6-F2B1-897A-FF1028B3DDFF}"/>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FC14A110-007F-920E-0C21-B77DE2FF0C3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8AED5C3-DE93-9148-9257-54E8B3A66F44}"/>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31340526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5BBB1-0E9D-A093-B432-CA38B866F4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4D69CD-0EFC-980D-7BA0-2018B38D15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C0A396B-CB2E-F282-1005-0D21BF62E99A}"/>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2C5F2DEE-981E-CAB2-6CF2-2C3B75233C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123EF48-0FD8-D4B7-FAB1-607FC769CF25}"/>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25603586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424F-B38E-F8CB-7629-C61AF9C09C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ABB03F5-40FF-327F-BD34-7E617219D0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3BF6679A-D8F5-2E31-BFFC-42F2986A23EF}"/>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D0BCFB59-D6AB-C8CD-DE45-83CB0DE00E8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92F2F51-9C4D-7F26-04E0-484D52224D78}"/>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16885654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4DF7-2C2C-CCE5-BB4D-784D6CC21AD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E12B0F8-06F6-E405-4663-ED68C6724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B841CAF-61DF-B12C-50D1-73A67BCAED76}"/>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0DCBA85E-51FD-22BE-D283-5A717BD638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7F15539-9D25-B5A3-92E1-54FB3A9DD0F0}"/>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19739610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9A9-D20C-0B67-DB26-3583B8F699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01054B7-96AF-8E95-71C9-F0F41342D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79770-D3D6-C17D-2CFB-7BEA3FC85CB6}"/>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D2CB5EA1-46CC-B03B-4B2A-5265C6D07F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3D3E83-F5D7-8A03-959C-586BF24EF45E}"/>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5377109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4B64-6FA6-CCD7-7E88-07477963FF6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9A7ACC6-D1FB-A0FB-470F-A88BEBDE28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C8EDC02-FD72-4009-CD01-5CBEA6BE8B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6E3865E-797C-20CA-B137-02A55FA4C718}"/>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6" name="Footer Placeholder 5">
            <a:extLst>
              <a:ext uri="{FF2B5EF4-FFF2-40B4-BE49-F238E27FC236}">
                <a16:creationId xmlns:a16="http://schemas.microsoft.com/office/drawing/2014/main" id="{6AA9A5DA-1A5A-D320-5E45-2DAB0E563B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6532A3-C237-866B-A9EF-A4D490B2D9C9}"/>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12176628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53A5-E588-648F-0314-344B463322D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F8FCA2B-37A5-3EAD-3578-709361F3A0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E85CFB-ABDC-5CA3-BEA5-73C554CED2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545BFFB-0E3A-F555-7A30-651EF073D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3D598-A118-E6DB-1847-9CE6E2117A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29AACFA-09DC-08CF-5ADF-EF856CC8BF5B}"/>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8" name="Footer Placeholder 7">
            <a:extLst>
              <a:ext uri="{FF2B5EF4-FFF2-40B4-BE49-F238E27FC236}">
                <a16:creationId xmlns:a16="http://schemas.microsoft.com/office/drawing/2014/main" id="{1CDE43BA-1DEB-469A-0E6A-E7559ABFF49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09E52A1-C693-25A4-AAB2-BA1ACE458C8B}"/>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3862673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A546-5090-958F-DCDF-5AD9148D27C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6007AAC-1431-09D2-BF2A-D4D94083E903}"/>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4" name="Footer Placeholder 3">
            <a:extLst>
              <a:ext uri="{FF2B5EF4-FFF2-40B4-BE49-F238E27FC236}">
                <a16:creationId xmlns:a16="http://schemas.microsoft.com/office/drawing/2014/main" id="{CDC066BC-0E65-B16D-43AF-067D9712083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AF5F77D-53A8-2810-80FD-B10A9354B217}"/>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24150873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3BB8D3-CB69-44A4-DA0F-1DBB364EFFF8}"/>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3" name="Footer Placeholder 2">
            <a:extLst>
              <a:ext uri="{FF2B5EF4-FFF2-40B4-BE49-F238E27FC236}">
                <a16:creationId xmlns:a16="http://schemas.microsoft.com/office/drawing/2014/main" id="{CE37A650-A624-6520-D26D-690AFD6AD89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03AEC76-C011-4210-6F70-6545A93D23E7}"/>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1809157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4CB6-184A-E3D6-76F7-EEB9DB5E5E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C835C59-4569-8F2F-5946-D4C9AE548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0DB1A71-015C-BBAF-6E1B-B42681A76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973E1-D2AF-3A64-0DC7-25A4438B1662}"/>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6" name="Footer Placeholder 5">
            <a:extLst>
              <a:ext uri="{FF2B5EF4-FFF2-40B4-BE49-F238E27FC236}">
                <a16:creationId xmlns:a16="http://schemas.microsoft.com/office/drawing/2014/main" id="{16981919-CCFD-1167-B3A3-6480E740292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03A679E-72FF-EAB7-6B49-F8D16A1DD480}"/>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1985541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F4DF7-2C2C-CCE5-BB4D-784D6CC21AD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E12B0F8-06F6-E405-4663-ED68C6724DE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B841CAF-61DF-B12C-50D1-73A67BCAED76}"/>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0DCBA85E-51FD-22BE-D283-5A717BD6389C}"/>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7F15539-9D25-B5A3-92E1-54FB3A9DD0F0}"/>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8491241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A9C1-6059-3FB5-F084-1C01687A87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9B19769-82C6-496B-78B6-C52A7A23F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9366B1E-507C-2586-D72C-C398B22C1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B4D3C-BC61-84B6-44D4-3BB84EE68EDC}"/>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6" name="Footer Placeholder 5">
            <a:extLst>
              <a:ext uri="{FF2B5EF4-FFF2-40B4-BE49-F238E27FC236}">
                <a16:creationId xmlns:a16="http://schemas.microsoft.com/office/drawing/2014/main" id="{A0C33728-091A-5CCF-FB0C-6A401158775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8309879-985C-CEC9-A8F8-D22915F4EC8B}"/>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33490016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E8167-C654-F73E-1675-CF27DE7B2D97}"/>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FF3ECD81-6136-EC02-AD95-49ECBAB1E4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7138FD7-94B6-F2B1-897A-FF1028B3DDFF}"/>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FC14A110-007F-920E-0C21-B77DE2FF0C3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8AED5C3-DE93-9148-9257-54E8B3A66F44}"/>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4189897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75BBB1-0E9D-A093-B432-CA38B866F49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34D69CD-0EFC-980D-7BA0-2018B38D15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C0A396B-CB2E-F282-1005-0D21BF62E99A}"/>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2C5F2DEE-981E-CAB2-6CF2-2C3B75233CA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F123EF48-0FD8-D4B7-FAB1-607FC769CF25}"/>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135471227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80650744"/>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F59A9-D20C-0B67-DB26-3583B8F699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001054B7-96AF-8E95-71C9-F0F41342D7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B79770-D3D6-C17D-2CFB-7BEA3FC85CB6}"/>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D2CB5EA1-46CC-B03B-4B2A-5265C6D07F7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A3D3E83-F5D7-8A03-959C-586BF24EF45E}"/>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73810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E4B64-6FA6-CCD7-7E88-07477963FF6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49A7ACC6-D1FB-A0FB-470F-A88BEBDE28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C8EDC02-FD72-4009-CD01-5CBEA6BE8B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6E3865E-797C-20CA-B137-02A55FA4C718}"/>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6" name="Footer Placeholder 5">
            <a:extLst>
              <a:ext uri="{FF2B5EF4-FFF2-40B4-BE49-F238E27FC236}">
                <a16:creationId xmlns:a16="http://schemas.microsoft.com/office/drawing/2014/main" id="{6AA9A5DA-1A5A-D320-5E45-2DAB0E563B9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86532A3-C237-866B-A9EF-A4D490B2D9C9}"/>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360026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353A5-E588-648F-0314-344B463322D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5F8FCA2B-37A5-3EAD-3578-709361F3A0F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AE85CFB-ABDC-5CA3-BEA5-73C554CED2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2545BFFB-0E3A-F555-7A30-651EF073D5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C03D598-A118-E6DB-1847-9CE6E2117AB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729AACFA-09DC-08CF-5ADF-EF856CC8BF5B}"/>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8" name="Footer Placeholder 7">
            <a:extLst>
              <a:ext uri="{FF2B5EF4-FFF2-40B4-BE49-F238E27FC236}">
                <a16:creationId xmlns:a16="http://schemas.microsoft.com/office/drawing/2014/main" id="{1CDE43BA-1DEB-469A-0E6A-E7559ABFF495}"/>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309E52A1-C693-25A4-AAB2-BA1ACE458C8B}"/>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31453364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9A546-5090-958F-DCDF-5AD9148D27C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B6007AAC-1431-09D2-BF2A-D4D94083E903}"/>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4" name="Footer Placeholder 3">
            <a:extLst>
              <a:ext uri="{FF2B5EF4-FFF2-40B4-BE49-F238E27FC236}">
                <a16:creationId xmlns:a16="http://schemas.microsoft.com/office/drawing/2014/main" id="{CDC066BC-0E65-B16D-43AF-067D97120839}"/>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AF5F77D-53A8-2810-80FD-B10A9354B217}"/>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1166561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3BB8D3-CB69-44A4-DA0F-1DBB364EFFF8}"/>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3" name="Footer Placeholder 2">
            <a:extLst>
              <a:ext uri="{FF2B5EF4-FFF2-40B4-BE49-F238E27FC236}">
                <a16:creationId xmlns:a16="http://schemas.microsoft.com/office/drawing/2014/main" id="{CE37A650-A624-6520-D26D-690AFD6AD89D}"/>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703AEC76-C011-4210-6F70-6545A93D23E7}"/>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3279783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B4CB6-184A-E3D6-76F7-EEB9DB5E5E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FC835C59-4569-8F2F-5946-D4C9AE5482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0DB1A71-015C-BBAF-6E1B-B42681A76D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D973E1-D2AF-3A64-0DC7-25A4438B1662}"/>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6" name="Footer Placeholder 5">
            <a:extLst>
              <a:ext uri="{FF2B5EF4-FFF2-40B4-BE49-F238E27FC236}">
                <a16:creationId xmlns:a16="http://schemas.microsoft.com/office/drawing/2014/main" id="{16981919-CCFD-1167-B3A3-6480E740292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503A679E-72FF-EAB7-6B49-F8D16A1DD480}"/>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24515149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6A9C1-6059-3FB5-F084-1C01687A87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9B19769-82C6-496B-78B6-C52A7A23FD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69366B1E-507C-2586-D72C-C398B22C1E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1B4D3C-BC61-84B6-44D4-3BB84EE68EDC}"/>
              </a:ext>
            </a:extLst>
          </p:cNvPr>
          <p:cNvSpPr>
            <a:spLocks noGrp="1"/>
          </p:cNvSpPr>
          <p:nvPr>
            <p:ph type="dt" sz="half" idx="10"/>
          </p:nvPr>
        </p:nvSpPr>
        <p:spPr/>
        <p:txBody>
          <a:bodyPr/>
          <a:lstStyle/>
          <a:p>
            <a:fld id="{A9647CC9-01CB-4C07-A379-3867C623DAEE}" type="datetimeFigureOut">
              <a:rPr lang="en-CA" smtClean="0"/>
              <a:t>2024-02-13</a:t>
            </a:fld>
            <a:endParaRPr lang="en-CA"/>
          </a:p>
        </p:txBody>
      </p:sp>
      <p:sp>
        <p:nvSpPr>
          <p:cNvPr id="6" name="Footer Placeholder 5">
            <a:extLst>
              <a:ext uri="{FF2B5EF4-FFF2-40B4-BE49-F238E27FC236}">
                <a16:creationId xmlns:a16="http://schemas.microsoft.com/office/drawing/2014/main" id="{A0C33728-091A-5CCF-FB0C-6A401158775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8309879-985C-CEC9-A8F8-D22915F4EC8B}"/>
              </a:ext>
            </a:extLst>
          </p:cNvPr>
          <p:cNvSpPr>
            <a:spLocks noGrp="1"/>
          </p:cNvSpPr>
          <p:nvPr>
            <p:ph type="sldNum" sz="quarter" idx="12"/>
          </p:nvPr>
        </p:nvSpPr>
        <p:spPr/>
        <p:txBody>
          <a:bodyPr/>
          <a:lstStyle/>
          <a:p>
            <a:fld id="{F2630F34-4DE3-4D16-9ED8-F936CF5BA9EA}" type="slidenum">
              <a:rPr lang="en-CA" smtClean="0"/>
              <a:t>‹#›</a:t>
            </a:fld>
            <a:endParaRPr lang="en-CA"/>
          </a:p>
        </p:txBody>
      </p:sp>
    </p:spTree>
    <p:extLst>
      <p:ext uri="{BB962C8B-B14F-4D97-AF65-F5344CB8AC3E}">
        <p14:creationId xmlns:p14="http://schemas.microsoft.com/office/powerpoint/2010/main" val="386936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A26C6-DCB4-2A13-CA3C-C822DDB03D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9B6D88F-691F-357B-090C-3501603A9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6FACED5-AFA3-1680-3B4E-E91C49BE9F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CCF948BB-8BBB-D320-D859-38F56414C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C1888A0-7134-AB41-4F79-FEE0922CC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30F34-4DE3-4D16-9ED8-F936CF5BA9EA}" type="slidenum">
              <a:rPr lang="en-CA" smtClean="0"/>
              <a:t>‹#›</a:t>
            </a:fld>
            <a:endParaRPr lang="en-CA"/>
          </a:p>
        </p:txBody>
      </p:sp>
    </p:spTree>
    <p:extLst>
      <p:ext uri="{BB962C8B-B14F-4D97-AF65-F5344CB8AC3E}">
        <p14:creationId xmlns:p14="http://schemas.microsoft.com/office/powerpoint/2010/main" val="27460958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ABA26C6-DCB4-2A13-CA3C-C822DDB03D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29B6D88F-691F-357B-090C-3501603A96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C6FACED5-AFA3-1680-3B4E-E91C49BE9F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647CC9-01CB-4C07-A379-3867C623DAEE}" type="datetimeFigureOut">
              <a:rPr lang="en-CA" smtClean="0"/>
              <a:t>2024-02-13</a:t>
            </a:fld>
            <a:endParaRPr lang="en-CA"/>
          </a:p>
        </p:txBody>
      </p:sp>
      <p:sp>
        <p:nvSpPr>
          <p:cNvPr id="5" name="Footer Placeholder 4">
            <a:extLst>
              <a:ext uri="{FF2B5EF4-FFF2-40B4-BE49-F238E27FC236}">
                <a16:creationId xmlns:a16="http://schemas.microsoft.com/office/drawing/2014/main" id="{CCF948BB-8BBB-D320-D859-38F56414C6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6C1888A0-7134-AB41-4F79-FEE0922CC2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30F34-4DE3-4D16-9ED8-F936CF5BA9EA}" type="slidenum">
              <a:rPr lang="en-CA" smtClean="0"/>
              <a:t>‹#›</a:t>
            </a:fld>
            <a:endParaRPr lang="en-CA"/>
          </a:p>
        </p:txBody>
      </p:sp>
    </p:spTree>
    <p:extLst>
      <p:ext uri="{BB962C8B-B14F-4D97-AF65-F5344CB8AC3E}">
        <p14:creationId xmlns:p14="http://schemas.microsoft.com/office/powerpoint/2010/main" val="286866901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microsoft.com/en-us/azure/azure-sql/database/configure-max-degree-of-parallelism?view=azuresql" TargetMode="External"/><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microsoft.com/office/2007/relationships/hdphoto" Target="../media/hdphoto2.wdp"/></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18.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7.svg"/></Relationships>
</file>

<file path=ppt/slides/_rels/slide38.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logo&#10;&#10;Description automatically generated">
            <a:extLst>
              <a:ext uri="{FF2B5EF4-FFF2-40B4-BE49-F238E27FC236}">
                <a16:creationId xmlns:a16="http://schemas.microsoft.com/office/drawing/2014/main" id="{13F624F4-9813-57F8-5F5E-341C49585E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990" y="5967845"/>
            <a:ext cx="2238809" cy="729180"/>
          </a:xfrm>
          <a:prstGeom prst="rect">
            <a:avLst/>
          </a:prstGeom>
        </p:spPr>
      </p:pic>
      <p:pic>
        <p:nvPicPr>
          <p:cNvPr id="6" name="Picture 2" descr="sql server intelligent query processing">
            <a:extLst>
              <a:ext uri="{FF2B5EF4-FFF2-40B4-BE49-F238E27FC236}">
                <a16:creationId xmlns:a16="http://schemas.microsoft.com/office/drawing/2014/main" id="{FB40A724-7FD8-E6F6-0A06-27BDCD65B5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1"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4C28ECD-776F-9272-0F35-0F5B1FC448CB}"/>
              </a:ext>
            </a:extLst>
          </p:cNvPr>
          <p:cNvSpPr txBox="1"/>
          <p:nvPr/>
        </p:nvSpPr>
        <p:spPr>
          <a:xfrm>
            <a:off x="238990" y="2202873"/>
            <a:ext cx="3886200" cy="523220"/>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SQL Server 2022</a:t>
            </a:r>
          </a:p>
        </p:txBody>
      </p:sp>
      <p:sp>
        <p:nvSpPr>
          <p:cNvPr id="8" name="TextBox 7">
            <a:extLst>
              <a:ext uri="{FF2B5EF4-FFF2-40B4-BE49-F238E27FC236}">
                <a16:creationId xmlns:a16="http://schemas.microsoft.com/office/drawing/2014/main" id="{A4938DCA-EE3D-2CCB-1CEE-C9B6AF68F791}"/>
              </a:ext>
            </a:extLst>
          </p:cNvPr>
          <p:cNvSpPr txBox="1"/>
          <p:nvPr/>
        </p:nvSpPr>
        <p:spPr>
          <a:xfrm>
            <a:off x="238990" y="2726093"/>
            <a:ext cx="4800601" cy="369332"/>
          </a:xfrm>
          <a:prstGeom prst="rect">
            <a:avLst/>
          </a:prstGeom>
          <a:noFill/>
        </p:spPr>
        <p:txBody>
          <a:bodyPr wrap="square" rtlCol="0">
            <a:spAutoFit/>
          </a:bodyPr>
          <a:lstStyle/>
          <a:p>
            <a:r>
              <a:rPr lang="en-CA" b="1" dirty="0">
                <a:solidFill>
                  <a:srgbClr val="0070C0"/>
                </a:solidFill>
                <a:latin typeface="Segoe UI" panose="020B0502040204020203" pitchFamily="34" charset="0"/>
                <a:cs typeface="Segoe UI" panose="020B0502040204020203" pitchFamily="34" charset="0"/>
              </a:rPr>
              <a:t>I</a:t>
            </a:r>
            <a:r>
              <a:rPr lang="en-CA" dirty="0">
                <a:solidFill>
                  <a:srgbClr val="0070C0"/>
                </a:solidFill>
                <a:latin typeface="Segoe UI" panose="020B0502040204020203" pitchFamily="34" charset="0"/>
                <a:cs typeface="Segoe UI" panose="020B0502040204020203" pitchFamily="34" charset="0"/>
              </a:rPr>
              <a:t>ntelligent </a:t>
            </a:r>
            <a:r>
              <a:rPr lang="en-CA" b="1" dirty="0">
                <a:solidFill>
                  <a:srgbClr val="0070C0"/>
                </a:solidFill>
                <a:latin typeface="Segoe UI" panose="020B0502040204020203" pitchFamily="34" charset="0"/>
                <a:cs typeface="Segoe UI" panose="020B0502040204020203" pitchFamily="34" charset="0"/>
              </a:rPr>
              <a:t>Q</a:t>
            </a:r>
            <a:r>
              <a:rPr lang="en-CA" dirty="0">
                <a:solidFill>
                  <a:srgbClr val="0070C0"/>
                </a:solidFill>
                <a:latin typeface="Segoe UI" panose="020B0502040204020203" pitchFamily="34" charset="0"/>
                <a:cs typeface="Segoe UI" panose="020B0502040204020203" pitchFamily="34" charset="0"/>
              </a:rPr>
              <a:t>uery </a:t>
            </a:r>
            <a:r>
              <a:rPr lang="en-CA" b="1" dirty="0">
                <a:solidFill>
                  <a:srgbClr val="0070C0"/>
                </a:solidFill>
                <a:latin typeface="Segoe UI" panose="020B0502040204020203" pitchFamily="34" charset="0"/>
                <a:cs typeface="Segoe UI" panose="020B0502040204020203" pitchFamily="34" charset="0"/>
              </a:rPr>
              <a:t>P</a:t>
            </a:r>
            <a:r>
              <a:rPr lang="en-CA" dirty="0">
                <a:solidFill>
                  <a:srgbClr val="0070C0"/>
                </a:solidFill>
                <a:latin typeface="Segoe UI" panose="020B0502040204020203" pitchFamily="34" charset="0"/>
                <a:cs typeface="Segoe UI" panose="020B0502040204020203" pitchFamily="34" charset="0"/>
              </a:rPr>
              <a:t>rocessing (IQP)</a:t>
            </a:r>
          </a:p>
        </p:txBody>
      </p:sp>
    </p:spTree>
    <p:extLst>
      <p:ext uri="{BB962C8B-B14F-4D97-AF65-F5344CB8AC3E}">
        <p14:creationId xmlns:p14="http://schemas.microsoft.com/office/powerpoint/2010/main" val="3783209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AFC1897-5A84-DBCE-5ABC-6BC88FBDEB21}"/>
              </a:ext>
            </a:extLst>
          </p:cNvPr>
          <p:cNvSpPr txBox="1"/>
          <p:nvPr/>
        </p:nvSpPr>
        <p:spPr>
          <a:xfrm>
            <a:off x="272758" y="649641"/>
            <a:ext cx="62994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Considerations for CE Feedback</a:t>
            </a:r>
            <a:endParaRPr lang="en-CA" sz="2800" dirty="0">
              <a:solidFill>
                <a:srgbClr val="FF0000"/>
              </a:solidFill>
              <a:latin typeface="Segoe UI" panose="020B0502040204020203" pitchFamily="34" charset="0"/>
              <a:cs typeface="Segoe UI" panose="020B0502040204020203" pitchFamily="34" charset="0"/>
            </a:endParaRPr>
          </a:p>
        </p:txBody>
      </p:sp>
      <p:graphicFrame>
        <p:nvGraphicFramePr>
          <p:cNvPr id="3" name="Diagram 2">
            <a:extLst>
              <a:ext uri="{FF2B5EF4-FFF2-40B4-BE49-F238E27FC236}">
                <a16:creationId xmlns:a16="http://schemas.microsoft.com/office/drawing/2014/main" id="{B791916C-82DF-B8B7-85AA-973474C94934}"/>
              </a:ext>
            </a:extLst>
          </p:cNvPr>
          <p:cNvGraphicFramePr/>
          <p:nvPr>
            <p:extLst>
              <p:ext uri="{D42A27DB-BD31-4B8C-83A1-F6EECF244321}">
                <p14:modId xmlns:p14="http://schemas.microsoft.com/office/powerpoint/2010/main" val="629603592"/>
              </p:ext>
            </p:extLst>
          </p:nvPr>
        </p:nvGraphicFramePr>
        <p:xfrm>
          <a:off x="350690" y="1323975"/>
          <a:ext cx="11417811" cy="38536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61572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image to be used for a Powerpoint slide on tech demo">
            <a:extLst>
              <a:ext uri="{FF2B5EF4-FFF2-40B4-BE49-F238E27FC236}">
                <a16:creationId xmlns:a16="http://schemas.microsoft.com/office/drawing/2014/main" id="{0A2BEF42-C38F-5E1D-710A-89FAF8E24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16673D-3280-F341-D020-AAA7897994F8}"/>
              </a:ext>
            </a:extLst>
          </p:cNvPr>
          <p:cNvSpPr txBox="1"/>
          <p:nvPr/>
        </p:nvSpPr>
        <p:spPr>
          <a:xfrm>
            <a:off x="267565" y="2412423"/>
            <a:ext cx="3886200" cy="523220"/>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Demo (CE Feedback)</a:t>
            </a:r>
          </a:p>
        </p:txBody>
      </p:sp>
    </p:spTree>
    <p:extLst>
      <p:ext uri="{BB962C8B-B14F-4D97-AF65-F5344CB8AC3E}">
        <p14:creationId xmlns:p14="http://schemas.microsoft.com/office/powerpoint/2010/main" val="19415819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A85A1E-3F97-1F40-E87A-275165A9B820}"/>
              </a:ext>
            </a:extLst>
          </p:cNvPr>
          <p:cNvSpPr txBox="1"/>
          <p:nvPr/>
        </p:nvSpPr>
        <p:spPr>
          <a:xfrm>
            <a:off x="267565" y="2412423"/>
            <a:ext cx="3886200" cy="954107"/>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Degree Of Parallelism (DOP) Feedback</a:t>
            </a:r>
          </a:p>
        </p:txBody>
      </p:sp>
      <p:pic>
        <p:nvPicPr>
          <p:cNvPr id="3" name="Picture 2" descr="A blue circuit board with many squares&#10;&#10;Description automatically generated">
            <a:extLst>
              <a:ext uri="{FF2B5EF4-FFF2-40B4-BE49-F238E27FC236}">
                <a16:creationId xmlns:a16="http://schemas.microsoft.com/office/drawing/2014/main" id="{76C27883-3C64-5B6E-7389-D124CA0A73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4235430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diagram of a process">
            <a:extLst>
              <a:ext uri="{FF2B5EF4-FFF2-40B4-BE49-F238E27FC236}">
                <a16:creationId xmlns:a16="http://schemas.microsoft.com/office/drawing/2014/main" id="{E32C5ACB-A166-E63B-668D-8BA51D56F899}"/>
              </a:ext>
            </a:extLst>
          </p:cNvPr>
          <p:cNvPicPr>
            <a:picLocks noChangeAspect="1"/>
          </p:cNvPicPr>
          <p:nvPr/>
        </p:nvPicPr>
        <p:blipFill rotWithShape="1">
          <a:blip r:embed="rId2"/>
          <a:srcRect l="6003" r="10992"/>
          <a:stretch/>
        </p:blipFill>
        <p:spPr>
          <a:xfrm>
            <a:off x="5721731" y="1590675"/>
            <a:ext cx="6006444" cy="4613105"/>
          </a:xfrm>
          <a:prstGeom prst="rect">
            <a:avLst/>
          </a:prstGeom>
        </p:spPr>
      </p:pic>
      <p:sp>
        <p:nvSpPr>
          <p:cNvPr id="3" name="Rectangle 2">
            <a:extLst>
              <a:ext uri="{FF2B5EF4-FFF2-40B4-BE49-F238E27FC236}">
                <a16:creationId xmlns:a16="http://schemas.microsoft.com/office/drawing/2014/main" id="{E80C102E-1F46-0030-D2AC-CE3DC153F6B8}"/>
              </a:ext>
            </a:extLst>
          </p:cNvPr>
          <p:cNvSpPr/>
          <p:nvPr/>
        </p:nvSpPr>
        <p:spPr>
          <a:xfrm>
            <a:off x="9067146" y="1440862"/>
            <a:ext cx="2661029" cy="3265122"/>
          </a:xfrm>
          <a:prstGeom prst="rect">
            <a:avLst/>
          </a:prstGeom>
          <a:solidFill>
            <a:srgbClr val="0070C0">
              <a:alpha val="5000"/>
            </a:srgbClr>
          </a:solidFill>
          <a:ln w="180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sp>
        <p:nvSpPr>
          <p:cNvPr id="4" name="TextBox 3">
            <a:extLst>
              <a:ext uri="{FF2B5EF4-FFF2-40B4-BE49-F238E27FC236}">
                <a16:creationId xmlns:a16="http://schemas.microsoft.com/office/drawing/2014/main" id="{DB13EC4B-D52B-CFBB-C701-315FF4FA7AD8}"/>
              </a:ext>
            </a:extLst>
          </p:cNvPr>
          <p:cNvSpPr txBox="1"/>
          <p:nvPr/>
        </p:nvSpPr>
        <p:spPr>
          <a:xfrm>
            <a:off x="282284" y="621066"/>
            <a:ext cx="5737516"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SQL Server Optimization Process</a:t>
            </a:r>
            <a:endParaRPr lang="en-CA" sz="2800" dirty="0">
              <a:solidFill>
                <a:srgbClr val="FF0000"/>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EEFC8789-965F-4AB8-E134-6503FE1C5E78}"/>
              </a:ext>
            </a:extLst>
          </p:cNvPr>
          <p:cNvSpPr txBox="1"/>
          <p:nvPr/>
        </p:nvSpPr>
        <p:spPr>
          <a:xfrm>
            <a:off x="453733" y="1328935"/>
            <a:ext cx="4800601" cy="4093428"/>
          </a:xfrm>
          <a:prstGeom prst="rect">
            <a:avLst/>
          </a:prstGeom>
          <a:noFill/>
        </p:spPr>
        <p:txBody>
          <a:bodyPr wrap="square" rtlCol="0">
            <a:spAutoFit/>
          </a:bodyPr>
          <a:lstStyle/>
          <a:p>
            <a:pPr marL="342900" indent="-342900">
              <a:buFont typeface="Arial" panose="020B0604020202020204" pitchFamily="34" charset="0"/>
              <a:buChar char="•"/>
            </a:pPr>
            <a:r>
              <a:rPr lang="en-CA" sz="2000" dirty="0">
                <a:solidFill>
                  <a:srgbClr val="0070C0"/>
                </a:solidFill>
              </a:rPr>
              <a:t>During Phase 1 of the query optimization process, the SQL Optimizer decides whether to use a serial or parallel plan. </a:t>
            </a:r>
          </a:p>
          <a:p>
            <a:pPr marL="342900" indent="-342900">
              <a:buFont typeface="Arial" panose="020B0604020202020204" pitchFamily="34" charset="0"/>
              <a:buChar char="•"/>
            </a:pPr>
            <a:endParaRPr lang="en-CA" sz="2000" dirty="0">
              <a:solidFill>
                <a:srgbClr val="0070C0"/>
              </a:solidFill>
            </a:endParaRPr>
          </a:p>
          <a:p>
            <a:pPr marL="342900" indent="-342900">
              <a:buFont typeface="Arial" panose="020B0604020202020204" pitchFamily="34" charset="0"/>
              <a:buChar char="•"/>
            </a:pPr>
            <a:r>
              <a:rPr lang="en-CA" sz="2000" dirty="0">
                <a:solidFill>
                  <a:srgbClr val="0070C0"/>
                </a:solidFill>
              </a:rPr>
              <a:t>If the SQL Optimizer opts for a parallel plan, multiple CPUs will be used to run the query.</a:t>
            </a:r>
          </a:p>
          <a:p>
            <a:endParaRPr lang="en-CA" sz="2000" dirty="0">
              <a:solidFill>
                <a:srgbClr val="0070C0"/>
              </a:solidFill>
            </a:endParaRPr>
          </a:p>
          <a:p>
            <a:pPr marL="342900" indent="-342900">
              <a:buFont typeface="Arial" panose="020B0604020202020204" pitchFamily="34" charset="0"/>
              <a:buChar char="•"/>
            </a:pPr>
            <a:r>
              <a:rPr lang="en-CA" sz="2000" dirty="0">
                <a:solidFill>
                  <a:srgbClr val="0070C0"/>
                </a:solidFill>
              </a:rPr>
              <a:t>The number of CPUs a parallel plan can use is determined by many factors including an Instance-level setting called </a:t>
            </a:r>
            <a:r>
              <a:rPr lang="en-CA" sz="2000" b="1" dirty="0">
                <a:solidFill>
                  <a:srgbClr val="0070C0"/>
                </a:solidFill>
              </a:rPr>
              <a:t>Maximum Degree of Parallelism </a:t>
            </a:r>
            <a:r>
              <a:rPr lang="en-CA" sz="2000" dirty="0">
                <a:solidFill>
                  <a:srgbClr val="0070C0"/>
                </a:solidFill>
              </a:rPr>
              <a:t>(MAXDOP, for short).</a:t>
            </a:r>
          </a:p>
        </p:txBody>
      </p:sp>
      <p:sp>
        <p:nvSpPr>
          <p:cNvPr id="7" name="TextBox 6">
            <a:extLst>
              <a:ext uri="{FF2B5EF4-FFF2-40B4-BE49-F238E27FC236}">
                <a16:creationId xmlns:a16="http://schemas.microsoft.com/office/drawing/2014/main" id="{D786A86C-8C27-9C0C-C028-57912F105CD0}"/>
              </a:ext>
            </a:extLst>
          </p:cNvPr>
          <p:cNvSpPr txBox="1"/>
          <p:nvPr/>
        </p:nvSpPr>
        <p:spPr>
          <a:xfrm>
            <a:off x="857432" y="5557449"/>
            <a:ext cx="4800601" cy="830997"/>
          </a:xfrm>
          <a:prstGeom prst="rect">
            <a:avLst/>
          </a:prstGeom>
          <a:noFill/>
        </p:spPr>
        <p:txBody>
          <a:bodyPr wrap="square">
            <a:spAutoFit/>
          </a:bodyPr>
          <a:lstStyle/>
          <a:p>
            <a:r>
              <a:rPr lang="en-CA" sz="1200" b="1" dirty="0">
                <a:solidFill>
                  <a:srgbClr val="FF0000"/>
                </a:solidFill>
              </a:rPr>
              <a:t>What is MAXDOP?</a:t>
            </a:r>
          </a:p>
          <a:p>
            <a:r>
              <a:rPr lang="en-CA" sz="1200" i="1" dirty="0">
                <a:solidFill>
                  <a:srgbClr val="0070C0"/>
                </a:solidFill>
              </a:rPr>
              <a:t>A server configuration to limit the maximum number of processors SQL can use for executing a query.</a:t>
            </a:r>
          </a:p>
          <a:p>
            <a:r>
              <a:rPr lang="en-CA" sz="1200" i="1" dirty="0">
                <a:solidFill>
                  <a:srgbClr val="0070C0"/>
                </a:solidFill>
              </a:rPr>
              <a:t>See: </a:t>
            </a:r>
            <a:r>
              <a:rPr lang="en-US" sz="900" dirty="0">
                <a:solidFill>
                  <a:srgbClr val="0070C0"/>
                </a:solidFill>
                <a:hlinkClick r:id="rId3">
                  <a:extLst>
                    <a:ext uri="{A12FA001-AC4F-418D-AE19-62706E023703}">
                      <ahyp:hlinkClr xmlns:ahyp="http://schemas.microsoft.com/office/drawing/2018/hyperlinkcolor" val="tx"/>
                    </a:ext>
                  </a:extLst>
                </a:hlinkClick>
              </a:rPr>
              <a:t>Configure the max degree of parallelism (MAXDOP) - Azure SQL Database | Microsoft Learn</a:t>
            </a:r>
            <a:endParaRPr lang="en-CA" sz="900" i="1" dirty="0">
              <a:solidFill>
                <a:srgbClr val="0070C0"/>
              </a:solidFill>
            </a:endParaRPr>
          </a:p>
        </p:txBody>
      </p:sp>
      <p:cxnSp>
        <p:nvCxnSpPr>
          <p:cNvPr id="8" name="Connector: Curved 7">
            <a:extLst>
              <a:ext uri="{FF2B5EF4-FFF2-40B4-BE49-F238E27FC236}">
                <a16:creationId xmlns:a16="http://schemas.microsoft.com/office/drawing/2014/main" id="{498A3D5C-EBF1-004D-1739-97A2A6DE4BF6}"/>
              </a:ext>
            </a:extLst>
          </p:cNvPr>
          <p:cNvCxnSpPr>
            <a:cxnSpLocks/>
            <a:endCxn id="9" idx="0"/>
          </p:cNvCxnSpPr>
          <p:nvPr/>
        </p:nvCxnSpPr>
        <p:spPr>
          <a:xfrm rot="5400000">
            <a:off x="10440449" y="5056727"/>
            <a:ext cx="1074229" cy="123826"/>
          </a:xfrm>
          <a:prstGeom prst="curvedConnector3">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76A4EC6-172B-3599-88BE-CB8D7B681354}"/>
              </a:ext>
            </a:extLst>
          </p:cNvPr>
          <p:cNvSpPr/>
          <p:nvPr/>
        </p:nvSpPr>
        <p:spPr>
          <a:xfrm>
            <a:off x="10276025" y="5655755"/>
            <a:ext cx="1279250" cy="548076"/>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r>
              <a:rPr lang="en-CA" sz="1100" dirty="0">
                <a:solidFill>
                  <a:srgbClr val="FF0000"/>
                </a:solidFill>
              </a:rPr>
              <a:t>How many CPUs = MAXDOP</a:t>
            </a:r>
          </a:p>
        </p:txBody>
      </p:sp>
    </p:spTree>
    <p:extLst>
      <p:ext uri="{BB962C8B-B14F-4D97-AF65-F5344CB8AC3E}">
        <p14:creationId xmlns:p14="http://schemas.microsoft.com/office/powerpoint/2010/main" val="314601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13EC4B-D52B-CFBB-C701-315FF4FA7AD8}"/>
              </a:ext>
            </a:extLst>
          </p:cNvPr>
          <p:cNvSpPr txBox="1"/>
          <p:nvPr/>
        </p:nvSpPr>
        <p:spPr>
          <a:xfrm>
            <a:off x="282284" y="621066"/>
            <a:ext cx="5737516"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When Parallelism goes bad</a:t>
            </a:r>
            <a:endParaRPr lang="en-CA" sz="2800" dirty="0">
              <a:solidFill>
                <a:srgbClr val="FF0000"/>
              </a:solidFill>
              <a:latin typeface="Segoe UI" panose="020B0502040204020203" pitchFamily="34" charset="0"/>
              <a:cs typeface="Segoe UI" panose="020B0502040204020203" pitchFamily="34" charset="0"/>
            </a:endParaRPr>
          </a:p>
        </p:txBody>
      </p:sp>
      <p:sp>
        <p:nvSpPr>
          <p:cNvPr id="5" name="TextBox 4">
            <a:extLst>
              <a:ext uri="{FF2B5EF4-FFF2-40B4-BE49-F238E27FC236}">
                <a16:creationId xmlns:a16="http://schemas.microsoft.com/office/drawing/2014/main" id="{EEFC8789-965F-4AB8-E134-6503FE1C5E78}"/>
              </a:ext>
            </a:extLst>
          </p:cNvPr>
          <p:cNvSpPr txBox="1"/>
          <p:nvPr/>
        </p:nvSpPr>
        <p:spPr>
          <a:xfrm>
            <a:off x="529933" y="1567060"/>
            <a:ext cx="4800601" cy="4801314"/>
          </a:xfrm>
          <a:prstGeom prst="rect">
            <a:avLst/>
          </a:prstGeom>
          <a:noFill/>
        </p:spPr>
        <p:txBody>
          <a:bodyPr wrap="square" rtlCol="0">
            <a:spAutoFit/>
          </a:bodyPr>
          <a:lstStyle/>
          <a:p>
            <a:pPr marL="342900" indent="-342900">
              <a:buFont typeface="Arial" panose="020B0604020202020204" pitchFamily="34" charset="0"/>
              <a:buChar char="•"/>
            </a:pPr>
            <a:r>
              <a:rPr lang="en-CA" dirty="0">
                <a:solidFill>
                  <a:srgbClr val="0070C0"/>
                </a:solidFill>
              </a:rPr>
              <a:t>Parallelism is meant to improve the performance of a query by dividing the workload across multiple CPUs.</a:t>
            </a:r>
          </a:p>
          <a:p>
            <a:pPr marL="342900" indent="-342900">
              <a:buFont typeface="Arial" panose="020B0604020202020204" pitchFamily="34" charset="0"/>
              <a:buChar char="•"/>
            </a:pPr>
            <a:endParaRPr lang="en-CA" dirty="0">
              <a:solidFill>
                <a:srgbClr val="0070C0"/>
              </a:solidFill>
            </a:endParaRPr>
          </a:p>
          <a:p>
            <a:pPr marL="342900" indent="-342900">
              <a:buFont typeface="Arial" panose="020B0604020202020204" pitchFamily="34" charset="0"/>
              <a:buChar char="•"/>
            </a:pPr>
            <a:r>
              <a:rPr lang="en-CA" dirty="0">
                <a:solidFill>
                  <a:srgbClr val="0070C0"/>
                </a:solidFill>
              </a:rPr>
              <a:t>However, there are times when parallelism can cause performance issues, such as when the distribution of workload across the CPUs is uneven.</a:t>
            </a:r>
          </a:p>
          <a:p>
            <a:pPr marL="342900" indent="-342900">
              <a:buFont typeface="Arial" panose="020B0604020202020204" pitchFamily="34" charset="0"/>
              <a:buChar char="•"/>
            </a:pPr>
            <a:endParaRPr lang="en-CA" dirty="0">
              <a:solidFill>
                <a:srgbClr val="0070C0"/>
              </a:solidFill>
            </a:endParaRPr>
          </a:p>
          <a:p>
            <a:pPr marL="342900" indent="-342900">
              <a:buFont typeface="Arial" panose="020B0604020202020204" pitchFamily="34" charset="0"/>
              <a:buChar char="•"/>
            </a:pPr>
            <a:r>
              <a:rPr lang="en-CA" dirty="0">
                <a:solidFill>
                  <a:srgbClr val="0070C0"/>
                </a:solidFill>
              </a:rPr>
              <a:t>As a result, worker threads may be waiting on each other to complete. The overhead of coordinating the parallel operation now becomes an problem in itself.</a:t>
            </a:r>
          </a:p>
          <a:p>
            <a:pPr marL="342900" indent="-342900">
              <a:buFont typeface="Arial" panose="020B0604020202020204" pitchFamily="34" charset="0"/>
              <a:buChar char="•"/>
            </a:pPr>
            <a:endParaRPr lang="en-CA" dirty="0">
              <a:solidFill>
                <a:srgbClr val="0070C0"/>
              </a:solidFill>
            </a:endParaRPr>
          </a:p>
          <a:p>
            <a:pPr marL="342900" indent="-342900">
              <a:buFont typeface="Arial" panose="020B0604020202020204" pitchFamily="34" charset="0"/>
              <a:buChar char="•"/>
            </a:pPr>
            <a:r>
              <a:rPr lang="en-CA" dirty="0">
                <a:solidFill>
                  <a:srgbClr val="0070C0"/>
                </a:solidFill>
              </a:rPr>
              <a:t>In these cases, limiting the MAXDOP can help mitigate the performance impact of over-parallelism.</a:t>
            </a:r>
          </a:p>
        </p:txBody>
      </p:sp>
      <p:pic>
        <p:nvPicPr>
          <p:cNvPr id="6" name="Picture 5">
            <a:extLst>
              <a:ext uri="{FF2B5EF4-FFF2-40B4-BE49-F238E27FC236}">
                <a16:creationId xmlns:a16="http://schemas.microsoft.com/office/drawing/2014/main" id="{A298557A-211A-CE8F-E40B-1E5A8A9E3054}"/>
              </a:ext>
            </a:extLst>
          </p:cNvPr>
          <p:cNvPicPr>
            <a:picLocks noChangeAspect="1"/>
          </p:cNvPicPr>
          <p:nvPr/>
        </p:nvPicPr>
        <p:blipFill>
          <a:blip r:embed="rId2"/>
          <a:stretch>
            <a:fillRect/>
          </a:stretch>
        </p:blipFill>
        <p:spPr>
          <a:xfrm>
            <a:off x="5330534" y="2770937"/>
            <a:ext cx="4985761" cy="2581775"/>
          </a:xfrm>
          <a:prstGeom prst="rect">
            <a:avLst/>
          </a:prstGeom>
        </p:spPr>
      </p:pic>
      <p:grpSp>
        <p:nvGrpSpPr>
          <p:cNvPr id="8" name="Group 7">
            <a:extLst>
              <a:ext uri="{FF2B5EF4-FFF2-40B4-BE49-F238E27FC236}">
                <a16:creationId xmlns:a16="http://schemas.microsoft.com/office/drawing/2014/main" id="{61C2B2BB-9AF7-2D1E-854E-C27C24D15DBF}"/>
              </a:ext>
            </a:extLst>
          </p:cNvPr>
          <p:cNvGrpSpPr/>
          <p:nvPr/>
        </p:nvGrpSpPr>
        <p:grpSpPr>
          <a:xfrm>
            <a:off x="8661616" y="2426337"/>
            <a:ext cx="2247900" cy="689200"/>
            <a:chOff x="9103807" y="2721048"/>
            <a:chExt cx="2371411" cy="985016"/>
          </a:xfrm>
        </p:grpSpPr>
        <p:sp>
          <p:nvSpPr>
            <p:cNvPr id="9" name="Speech Bubble: Oval 8">
              <a:extLst>
                <a:ext uri="{FF2B5EF4-FFF2-40B4-BE49-F238E27FC236}">
                  <a16:creationId xmlns:a16="http://schemas.microsoft.com/office/drawing/2014/main" id="{7B416519-B720-EDAC-8E47-EDAD194677CA}"/>
                </a:ext>
              </a:extLst>
            </p:cNvPr>
            <p:cNvSpPr/>
            <p:nvPr/>
          </p:nvSpPr>
          <p:spPr>
            <a:xfrm>
              <a:off x="9103807" y="2721048"/>
              <a:ext cx="2331218" cy="985016"/>
            </a:xfrm>
            <a:prstGeom prst="wedgeEllipseCallou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0" name="TextBox 9">
              <a:extLst>
                <a:ext uri="{FF2B5EF4-FFF2-40B4-BE49-F238E27FC236}">
                  <a16:creationId xmlns:a16="http://schemas.microsoft.com/office/drawing/2014/main" id="{3E01C913-F913-FA96-E502-420FDAE4EDD0}"/>
                </a:ext>
              </a:extLst>
            </p:cNvPr>
            <p:cNvSpPr txBox="1"/>
            <p:nvPr/>
          </p:nvSpPr>
          <p:spPr>
            <a:xfrm>
              <a:off x="9254532" y="3059668"/>
              <a:ext cx="2220686" cy="268886"/>
            </a:xfrm>
            <a:prstGeom prst="rect">
              <a:avLst/>
            </a:prstGeom>
            <a:noFill/>
            <a:effectLst>
              <a:glow rad="139700">
                <a:schemeClr val="accent1">
                  <a:satMod val="175000"/>
                  <a:alpha val="40000"/>
                </a:schemeClr>
              </a:glow>
            </a:effectLst>
          </p:spPr>
          <p:txBody>
            <a:bodyPr wrap="square" rtlCol="0">
              <a:spAutoFit/>
            </a:bodyPr>
            <a:lstStyle/>
            <a:p>
              <a:pPr algn="ctr"/>
              <a:r>
                <a:rPr lang="en-CA" sz="1200" b="1" dirty="0">
                  <a:solidFill>
                    <a:schemeClr val="bg1"/>
                  </a:solidFill>
                </a:rPr>
                <a:t>High CXPACKET wait time</a:t>
              </a:r>
            </a:p>
          </p:txBody>
        </p:sp>
      </p:grpSp>
      <p:cxnSp>
        <p:nvCxnSpPr>
          <p:cNvPr id="3" name="Connector: Curved 2">
            <a:extLst>
              <a:ext uri="{FF2B5EF4-FFF2-40B4-BE49-F238E27FC236}">
                <a16:creationId xmlns:a16="http://schemas.microsoft.com/office/drawing/2014/main" id="{43673D3B-4F7C-FEC0-7046-6BCBE5523342}"/>
              </a:ext>
            </a:extLst>
          </p:cNvPr>
          <p:cNvCxnSpPr>
            <a:cxnSpLocks/>
          </p:cNvCxnSpPr>
          <p:nvPr/>
        </p:nvCxnSpPr>
        <p:spPr>
          <a:xfrm rot="5400000">
            <a:off x="6163100" y="2339759"/>
            <a:ext cx="878374" cy="642031"/>
          </a:xfrm>
          <a:prstGeom prst="curved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9CA436A0-D3A3-BFE4-B73D-248D578030DB}"/>
              </a:ext>
            </a:extLst>
          </p:cNvPr>
          <p:cNvSpPr/>
          <p:nvPr/>
        </p:nvSpPr>
        <p:spPr>
          <a:xfrm>
            <a:off x="6047003" y="1319571"/>
            <a:ext cx="1738312" cy="878375"/>
          </a:xfrm>
          <a:prstGeom prst="ellipse">
            <a:avLst/>
          </a:prstGeom>
          <a:solidFill>
            <a:schemeClr val="bg1"/>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900" dirty="0">
                <a:solidFill>
                  <a:srgbClr val="FF0000"/>
                </a:solidFill>
              </a:rPr>
              <a:t>Parent/Coordinating thread</a:t>
            </a:r>
          </a:p>
        </p:txBody>
      </p:sp>
      <p:grpSp>
        <p:nvGrpSpPr>
          <p:cNvPr id="19" name="Group 18">
            <a:extLst>
              <a:ext uri="{FF2B5EF4-FFF2-40B4-BE49-F238E27FC236}">
                <a16:creationId xmlns:a16="http://schemas.microsoft.com/office/drawing/2014/main" id="{80FE341E-FE3A-37CE-5BF7-0402E89CB833}"/>
              </a:ext>
            </a:extLst>
          </p:cNvPr>
          <p:cNvGrpSpPr/>
          <p:nvPr/>
        </p:nvGrpSpPr>
        <p:grpSpPr>
          <a:xfrm>
            <a:off x="10178018" y="3586596"/>
            <a:ext cx="1690851" cy="456934"/>
            <a:chOff x="9103807" y="2721048"/>
            <a:chExt cx="2371411" cy="985016"/>
          </a:xfrm>
        </p:grpSpPr>
        <p:sp>
          <p:nvSpPr>
            <p:cNvPr id="20" name="Speech Bubble: Oval 19">
              <a:extLst>
                <a:ext uri="{FF2B5EF4-FFF2-40B4-BE49-F238E27FC236}">
                  <a16:creationId xmlns:a16="http://schemas.microsoft.com/office/drawing/2014/main" id="{BC7F9E77-307E-28BF-4B68-D49FA3880C96}"/>
                </a:ext>
              </a:extLst>
            </p:cNvPr>
            <p:cNvSpPr/>
            <p:nvPr/>
          </p:nvSpPr>
          <p:spPr>
            <a:xfrm>
              <a:off x="9103807" y="2721048"/>
              <a:ext cx="2331218" cy="985016"/>
            </a:xfrm>
            <a:prstGeom prst="wedgeEllipseCallou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sz="1100">
                <a:solidFill>
                  <a:schemeClr val="bg1"/>
                </a:solidFill>
              </a:endParaRPr>
            </a:p>
          </p:txBody>
        </p:sp>
        <p:sp>
          <p:nvSpPr>
            <p:cNvPr id="21" name="TextBox 20">
              <a:extLst>
                <a:ext uri="{FF2B5EF4-FFF2-40B4-BE49-F238E27FC236}">
                  <a16:creationId xmlns:a16="http://schemas.microsoft.com/office/drawing/2014/main" id="{95AE0D01-57A6-4D2F-A9D8-27E23358C2BC}"/>
                </a:ext>
              </a:extLst>
            </p:cNvPr>
            <p:cNvSpPr txBox="1"/>
            <p:nvPr/>
          </p:nvSpPr>
          <p:spPr>
            <a:xfrm>
              <a:off x="9254532" y="3059668"/>
              <a:ext cx="2220686" cy="329909"/>
            </a:xfrm>
            <a:prstGeom prst="rect">
              <a:avLst/>
            </a:prstGeom>
            <a:noFill/>
            <a:effectLst>
              <a:glow rad="139700">
                <a:schemeClr val="accent1">
                  <a:satMod val="175000"/>
                  <a:alpha val="40000"/>
                </a:schemeClr>
              </a:glow>
            </a:effectLst>
          </p:spPr>
          <p:txBody>
            <a:bodyPr wrap="square" rtlCol="0">
              <a:spAutoFit/>
            </a:bodyPr>
            <a:lstStyle/>
            <a:p>
              <a:pPr algn="ctr"/>
              <a:r>
                <a:rPr lang="en-CA" sz="900" b="1" dirty="0">
                  <a:solidFill>
                    <a:schemeClr val="bg1"/>
                  </a:solidFill>
                </a:rPr>
                <a:t>High CXPACKET wait time</a:t>
              </a:r>
            </a:p>
          </p:txBody>
        </p:sp>
      </p:grpSp>
      <p:cxnSp>
        <p:nvCxnSpPr>
          <p:cNvPr id="22" name="Connector: Curved 21">
            <a:extLst>
              <a:ext uri="{FF2B5EF4-FFF2-40B4-BE49-F238E27FC236}">
                <a16:creationId xmlns:a16="http://schemas.microsoft.com/office/drawing/2014/main" id="{09C7DC30-F0FE-C05F-744B-3FCBAAB8CC20}"/>
              </a:ext>
            </a:extLst>
          </p:cNvPr>
          <p:cNvCxnSpPr>
            <a:cxnSpLocks/>
          </p:cNvCxnSpPr>
          <p:nvPr/>
        </p:nvCxnSpPr>
        <p:spPr>
          <a:xfrm rot="10800000">
            <a:off x="8556840" y="3664890"/>
            <a:ext cx="2153878" cy="365633"/>
          </a:xfrm>
          <a:prstGeom prst="curvedConnector3">
            <a:avLst>
              <a:gd name="adj1" fmla="val 50000"/>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E6756FD4-6AC1-28A9-7BD5-968F8923794F}"/>
              </a:ext>
            </a:extLst>
          </p:cNvPr>
          <p:cNvCxnSpPr>
            <a:cxnSpLocks/>
            <a:stCxn id="20" idx="8"/>
          </p:cNvCxnSpPr>
          <p:nvPr/>
        </p:nvCxnSpPr>
        <p:spPr>
          <a:xfrm rot="5400000">
            <a:off x="8796321" y="2508616"/>
            <a:ext cx="274478" cy="3458540"/>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nector: Curved 26">
            <a:extLst>
              <a:ext uri="{FF2B5EF4-FFF2-40B4-BE49-F238E27FC236}">
                <a16:creationId xmlns:a16="http://schemas.microsoft.com/office/drawing/2014/main" id="{85AD661A-617D-D54D-578C-8C2723675581}"/>
              </a:ext>
            </a:extLst>
          </p:cNvPr>
          <p:cNvCxnSpPr>
            <a:cxnSpLocks/>
            <a:stCxn id="20" idx="4"/>
          </p:cNvCxnSpPr>
          <p:nvPr/>
        </p:nvCxnSpPr>
        <p:spPr>
          <a:xfrm rot="5400000">
            <a:off x="9638462" y="3338629"/>
            <a:ext cx="665752" cy="2075555"/>
          </a:xfrm>
          <a:prstGeom prst="curvedConnector2">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0624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Diagram 11">
            <a:extLst>
              <a:ext uri="{FF2B5EF4-FFF2-40B4-BE49-F238E27FC236}">
                <a16:creationId xmlns:a16="http://schemas.microsoft.com/office/drawing/2014/main" id="{A289C3AD-38A7-1FEE-AF55-4EE0E37B168A}"/>
              </a:ext>
            </a:extLst>
          </p:cNvPr>
          <p:cNvGraphicFramePr/>
          <p:nvPr>
            <p:extLst>
              <p:ext uri="{D42A27DB-BD31-4B8C-83A1-F6EECF244321}">
                <p14:modId xmlns:p14="http://schemas.microsoft.com/office/powerpoint/2010/main" val="444663631"/>
              </p:ext>
            </p:extLst>
          </p:nvPr>
        </p:nvGraphicFramePr>
        <p:xfrm>
          <a:off x="-427323" y="1533023"/>
          <a:ext cx="5338917" cy="44097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Picture 12">
            <a:extLst>
              <a:ext uri="{FF2B5EF4-FFF2-40B4-BE49-F238E27FC236}">
                <a16:creationId xmlns:a16="http://schemas.microsoft.com/office/drawing/2014/main" id="{E47B7C2E-41BA-9637-447D-C29C4972B7BA}"/>
              </a:ext>
            </a:extLst>
          </p:cNvPr>
          <p:cNvPicPr>
            <a:picLocks noChangeAspect="1"/>
          </p:cNvPicPr>
          <p:nvPr/>
        </p:nvPicPr>
        <p:blipFill>
          <a:blip r:embed="rId7"/>
          <a:stretch>
            <a:fillRect/>
          </a:stretch>
        </p:blipFill>
        <p:spPr>
          <a:xfrm>
            <a:off x="4289278" y="1533023"/>
            <a:ext cx="7362067" cy="3871651"/>
          </a:xfrm>
          <a:prstGeom prst="rect">
            <a:avLst/>
          </a:prstGeom>
        </p:spPr>
      </p:pic>
      <p:sp>
        <p:nvSpPr>
          <p:cNvPr id="3" name="TextBox 2">
            <a:extLst>
              <a:ext uri="{FF2B5EF4-FFF2-40B4-BE49-F238E27FC236}">
                <a16:creationId xmlns:a16="http://schemas.microsoft.com/office/drawing/2014/main" id="{1974FB7E-2C19-610A-B4A2-36E063390937}"/>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What’s the right MAXDOP setting?</a:t>
            </a:r>
            <a:endParaRPr lang="en-CA" sz="28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10419176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7E0AAA-992D-4D3C-0CB9-D19ABFCC999B}"/>
              </a:ext>
            </a:extLst>
          </p:cNvPr>
          <p:cNvSpPr txBox="1"/>
          <p:nvPr/>
        </p:nvSpPr>
        <p:spPr>
          <a:xfrm>
            <a:off x="367902" y="1161619"/>
            <a:ext cx="10923491" cy="89255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0070C0"/>
                </a:solidFill>
                <a:effectLst/>
                <a:uLnTx/>
                <a:uFillTx/>
                <a:ea typeface="+mn-ea"/>
                <a:cs typeface="Segoe UI" panose="020B0502040204020203" pitchFamily="34" charset="0"/>
              </a:rPr>
              <a:t>A feature that analyzes any parallel query and determines if it might perform better with a </a:t>
            </a:r>
            <a:r>
              <a:rPr kumimoji="0" lang="en-US" sz="2000" b="0" i="0" u="sng" strike="noStrike" kern="1200" cap="none" spc="0" normalizeH="0" baseline="0" noProof="0" dirty="0">
                <a:ln>
                  <a:noFill/>
                </a:ln>
                <a:solidFill>
                  <a:srgbClr val="0070C0"/>
                </a:solidFill>
                <a:effectLst/>
                <a:uLnTx/>
                <a:uFillTx/>
                <a:ea typeface="+mn-ea"/>
                <a:cs typeface="Segoe UI" panose="020B0502040204020203" pitchFamily="34" charset="0"/>
              </a:rPr>
              <a:t>lower</a:t>
            </a:r>
            <a:r>
              <a:rPr kumimoji="0" lang="en-US" sz="2000" b="0" i="0" u="none" strike="noStrike" kern="1200" cap="none" spc="0" normalizeH="0" baseline="0" noProof="0" dirty="0">
                <a:ln>
                  <a:noFill/>
                </a:ln>
                <a:solidFill>
                  <a:srgbClr val="0070C0"/>
                </a:solidFill>
                <a:effectLst/>
                <a:uLnTx/>
                <a:uFillTx/>
                <a:ea typeface="+mn-ea"/>
                <a:cs typeface="Segoe UI" panose="020B0502040204020203" pitchFamily="34" charset="0"/>
              </a:rPr>
              <a:t> degree of parallelism than what is currently being used.</a:t>
            </a:r>
          </a:p>
          <a:p>
            <a:pPr lvl="1">
              <a:defRPr/>
            </a:pPr>
            <a:r>
              <a:rPr kumimoji="0" lang="en-US" sz="1100" b="0" i="0" u="none" strike="noStrike" kern="1200" cap="none" spc="0" normalizeH="0" baseline="0" noProof="0" dirty="0">
                <a:ln>
                  <a:noFill/>
                </a:ln>
                <a:solidFill>
                  <a:srgbClr val="FF0000"/>
                </a:solidFill>
                <a:effectLst/>
                <a:uLnTx/>
                <a:uFillTx/>
                <a:ea typeface="+mn-ea"/>
                <a:cs typeface="Segoe UI" panose="020B0502040204020203" pitchFamily="34" charset="0"/>
              </a:rPr>
              <a:t>NOTE: </a:t>
            </a:r>
            <a:r>
              <a:rPr kumimoji="0" lang="en-US" sz="1100" b="0" i="1" u="none" strike="noStrike" kern="1200" cap="none" spc="0" normalizeH="0" baseline="0" noProof="0" dirty="0">
                <a:ln>
                  <a:noFill/>
                </a:ln>
                <a:solidFill>
                  <a:srgbClr val="FF0000"/>
                </a:solidFill>
                <a:effectLst/>
                <a:uLnTx/>
                <a:uFillTx/>
                <a:ea typeface="+mn-ea"/>
                <a:cs typeface="Segoe UI" panose="020B0502040204020203" pitchFamily="34" charset="0"/>
              </a:rPr>
              <a:t>DOP </a:t>
            </a:r>
            <a:r>
              <a:rPr kumimoji="0" lang="en-US" sz="1100" b="0" i="1" u="none" strike="noStrike" kern="1200" cap="none" spc="0" normalizeH="0" baseline="0" noProof="0" dirty="0" err="1">
                <a:ln>
                  <a:noFill/>
                </a:ln>
                <a:solidFill>
                  <a:srgbClr val="FF0000"/>
                </a:solidFill>
                <a:effectLst/>
                <a:uLnTx/>
                <a:uFillTx/>
                <a:ea typeface="+mn-ea"/>
                <a:cs typeface="Segoe UI" panose="020B0502040204020203" pitchFamily="34" charset="0"/>
              </a:rPr>
              <a:t>Feddback</a:t>
            </a:r>
            <a:r>
              <a:rPr kumimoji="0" lang="en-US" sz="1100" b="0" i="1" u="none" strike="noStrike" kern="1200" cap="none" spc="0" normalizeH="0" baseline="0" noProof="0" dirty="0">
                <a:ln>
                  <a:noFill/>
                </a:ln>
                <a:solidFill>
                  <a:srgbClr val="FF0000"/>
                </a:solidFill>
                <a:effectLst/>
                <a:uLnTx/>
                <a:uFillTx/>
                <a:ea typeface="+mn-ea"/>
                <a:cs typeface="Segoe UI" panose="020B0502040204020203" pitchFamily="34" charset="0"/>
              </a:rPr>
              <a:t> does not change the plan, only the DOP value</a:t>
            </a:r>
            <a:endParaRPr kumimoji="0" lang="en-US" b="0" i="1" u="none" strike="noStrike" kern="1200" cap="none" spc="0" normalizeH="0" baseline="0" noProof="0" dirty="0">
              <a:ln>
                <a:noFill/>
              </a:ln>
              <a:solidFill>
                <a:srgbClr val="FF0000"/>
              </a:solidFill>
              <a:effectLst/>
              <a:uLnTx/>
              <a:uFillTx/>
              <a:ea typeface="+mn-ea"/>
              <a:cs typeface="Segoe UI" panose="020B0502040204020203" pitchFamily="34" charset="0"/>
            </a:endParaRPr>
          </a:p>
        </p:txBody>
      </p:sp>
      <p:sp>
        <p:nvSpPr>
          <p:cNvPr id="5" name="TextBox 4">
            <a:extLst>
              <a:ext uri="{FF2B5EF4-FFF2-40B4-BE49-F238E27FC236}">
                <a16:creationId xmlns:a16="http://schemas.microsoft.com/office/drawing/2014/main" id="{A19F420F-E05D-DAB5-7658-A3EB5B4F0C61}"/>
              </a:ext>
            </a:extLst>
          </p:cNvPr>
          <p:cNvSpPr txBox="1"/>
          <p:nvPr/>
        </p:nvSpPr>
        <p:spPr>
          <a:xfrm>
            <a:off x="44182" y="2005414"/>
            <a:ext cx="3098260" cy="2769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Sits between RG and Thread Availability</a:t>
            </a:r>
            <a:endParaRPr kumimoji="0" lang="en-US" sz="12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endParaRPr>
          </a:p>
        </p:txBody>
      </p:sp>
      <p:sp>
        <p:nvSpPr>
          <p:cNvPr id="6" name="Rectangle 5">
            <a:extLst>
              <a:ext uri="{FF2B5EF4-FFF2-40B4-BE49-F238E27FC236}">
                <a16:creationId xmlns:a16="http://schemas.microsoft.com/office/drawing/2014/main" id="{7FD5999D-A9A6-DE07-A6E4-5870DAD0D718}"/>
              </a:ext>
            </a:extLst>
          </p:cNvPr>
          <p:cNvSpPr/>
          <p:nvPr/>
        </p:nvSpPr>
        <p:spPr>
          <a:xfrm>
            <a:off x="358377" y="5021410"/>
            <a:ext cx="1103043"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Instance-level </a:t>
            </a:r>
          </a:p>
        </p:txBody>
      </p:sp>
      <p:sp>
        <p:nvSpPr>
          <p:cNvPr id="13" name="Rectangle 12">
            <a:extLst>
              <a:ext uri="{FF2B5EF4-FFF2-40B4-BE49-F238E27FC236}">
                <a16:creationId xmlns:a16="http://schemas.microsoft.com/office/drawing/2014/main" id="{D876286D-A70B-0981-3283-B3DF5F315A8C}"/>
              </a:ext>
            </a:extLst>
          </p:cNvPr>
          <p:cNvSpPr/>
          <p:nvPr/>
        </p:nvSpPr>
        <p:spPr>
          <a:xfrm>
            <a:off x="358377" y="2498006"/>
            <a:ext cx="1103047"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No. of Threads Available</a:t>
            </a:r>
          </a:p>
        </p:txBody>
      </p:sp>
      <p:sp>
        <p:nvSpPr>
          <p:cNvPr id="14" name="Rectangle 13">
            <a:extLst>
              <a:ext uri="{FF2B5EF4-FFF2-40B4-BE49-F238E27FC236}">
                <a16:creationId xmlns:a16="http://schemas.microsoft.com/office/drawing/2014/main" id="{FA9D81C6-5FC2-7CE5-266B-3B56A22EB1F0}"/>
              </a:ext>
            </a:extLst>
          </p:cNvPr>
          <p:cNvSpPr/>
          <p:nvPr/>
        </p:nvSpPr>
        <p:spPr>
          <a:xfrm>
            <a:off x="358377" y="3165301"/>
            <a:ext cx="1103045"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Resource Governor</a:t>
            </a:r>
          </a:p>
        </p:txBody>
      </p:sp>
      <p:sp>
        <p:nvSpPr>
          <p:cNvPr id="15" name="Rectangle 14">
            <a:extLst>
              <a:ext uri="{FF2B5EF4-FFF2-40B4-BE49-F238E27FC236}">
                <a16:creationId xmlns:a16="http://schemas.microsoft.com/office/drawing/2014/main" id="{1EF46132-1F29-CD11-0AD1-5582BD3D1B5A}"/>
              </a:ext>
            </a:extLst>
          </p:cNvPr>
          <p:cNvSpPr/>
          <p:nvPr/>
        </p:nvSpPr>
        <p:spPr>
          <a:xfrm>
            <a:off x="358377" y="3818523"/>
            <a:ext cx="1103044"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Query hint</a:t>
            </a:r>
          </a:p>
        </p:txBody>
      </p:sp>
      <p:sp>
        <p:nvSpPr>
          <p:cNvPr id="16" name="Rectangle 15">
            <a:extLst>
              <a:ext uri="{FF2B5EF4-FFF2-40B4-BE49-F238E27FC236}">
                <a16:creationId xmlns:a16="http://schemas.microsoft.com/office/drawing/2014/main" id="{DC56C3D7-2465-4C1E-B078-6DAC106C42FF}"/>
              </a:ext>
            </a:extLst>
          </p:cNvPr>
          <p:cNvSpPr/>
          <p:nvPr/>
        </p:nvSpPr>
        <p:spPr>
          <a:xfrm>
            <a:off x="358377" y="4416372"/>
            <a:ext cx="1103043"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Database-level</a:t>
            </a:r>
          </a:p>
        </p:txBody>
      </p:sp>
      <p:sp>
        <p:nvSpPr>
          <p:cNvPr id="17" name="Rectangle 16">
            <a:extLst>
              <a:ext uri="{FF2B5EF4-FFF2-40B4-BE49-F238E27FC236}">
                <a16:creationId xmlns:a16="http://schemas.microsoft.com/office/drawing/2014/main" id="{726B0CED-CBED-760C-D875-F58C7DFDD0D1}"/>
              </a:ext>
            </a:extLst>
          </p:cNvPr>
          <p:cNvSpPr/>
          <p:nvPr/>
        </p:nvSpPr>
        <p:spPr>
          <a:xfrm>
            <a:off x="1759478" y="2869485"/>
            <a:ext cx="1103043"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DOP Feedback</a:t>
            </a:r>
          </a:p>
        </p:txBody>
      </p:sp>
      <p:cxnSp>
        <p:nvCxnSpPr>
          <p:cNvPr id="19" name="Straight Arrow Connector 18">
            <a:extLst>
              <a:ext uri="{FF2B5EF4-FFF2-40B4-BE49-F238E27FC236}">
                <a16:creationId xmlns:a16="http://schemas.microsoft.com/office/drawing/2014/main" id="{C96C8C81-A05D-71B3-66A2-21C3D2CEFAD1}"/>
              </a:ext>
            </a:extLst>
          </p:cNvPr>
          <p:cNvCxnSpPr>
            <a:cxnSpLocks/>
          </p:cNvCxnSpPr>
          <p:nvPr/>
        </p:nvCxnSpPr>
        <p:spPr>
          <a:xfrm flipH="1">
            <a:off x="1094955" y="3032340"/>
            <a:ext cx="547031"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2776807-B44D-B513-AC64-146FD3F132C1}"/>
              </a:ext>
            </a:extLst>
          </p:cNvPr>
          <p:cNvCxnSpPr>
            <a:cxnSpLocks/>
          </p:cNvCxnSpPr>
          <p:nvPr/>
        </p:nvCxnSpPr>
        <p:spPr>
          <a:xfrm>
            <a:off x="2998836" y="2417506"/>
            <a:ext cx="0" cy="4149213"/>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C446996-EFB2-7B08-B3B1-3F0FC4EAD5D9}"/>
              </a:ext>
            </a:extLst>
          </p:cNvPr>
          <p:cNvSpPr txBox="1"/>
          <p:nvPr/>
        </p:nvSpPr>
        <p:spPr>
          <a:xfrm>
            <a:off x="3339277" y="1994166"/>
            <a:ext cx="1978270" cy="276999"/>
          </a:xfrm>
          <a:prstGeom prst="rect">
            <a:avLst/>
          </a:prstGeom>
          <a:noFill/>
        </p:spPr>
        <p:txBody>
          <a:bodyPr wrap="square">
            <a:spAutoFit/>
          </a:bodyPr>
          <a:lstStyle>
            <a:defPPr>
              <a:defRPr lang="en-US"/>
            </a:defPPr>
            <a:lvl1pPr>
              <a:defRPr sz="1400" b="1">
                <a:solidFill>
                  <a:srgbClr val="0070C0"/>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It works at the Plan-level</a:t>
            </a:r>
          </a:p>
        </p:txBody>
      </p:sp>
      <p:sp>
        <p:nvSpPr>
          <p:cNvPr id="25" name="Rectangle 24">
            <a:extLst>
              <a:ext uri="{FF2B5EF4-FFF2-40B4-BE49-F238E27FC236}">
                <a16:creationId xmlns:a16="http://schemas.microsoft.com/office/drawing/2014/main" id="{2BBC8AAF-4288-E784-184A-CF0ABBDE48FA}"/>
              </a:ext>
            </a:extLst>
          </p:cNvPr>
          <p:cNvSpPr/>
          <p:nvPr/>
        </p:nvSpPr>
        <p:spPr>
          <a:xfrm>
            <a:off x="3885316" y="2480288"/>
            <a:ext cx="886193"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Query 1</a:t>
            </a:r>
          </a:p>
        </p:txBody>
      </p:sp>
      <p:sp>
        <p:nvSpPr>
          <p:cNvPr id="27" name="Rectangle 26">
            <a:extLst>
              <a:ext uri="{FF2B5EF4-FFF2-40B4-BE49-F238E27FC236}">
                <a16:creationId xmlns:a16="http://schemas.microsoft.com/office/drawing/2014/main" id="{6DC054E3-0B39-8A81-7EA7-919920DC1227}"/>
              </a:ext>
            </a:extLst>
          </p:cNvPr>
          <p:cNvSpPr/>
          <p:nvPr/>
        </p:nvSpPr>
        <p:spPr>
          <a:xfrm>
            <a:off x="4593218" y="3450506"/>
            <a:ext cx="886193"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Plan 2</a:t>
            </a:r>
          </a:p>
        </p:txBody>
      </p:sp>
      <p:sp>
        <p:nvSpPr>
          <p:cNvPr id="28" name="Rectangle 27">
            <a:extLst>
              <a:ext uri="{FF2B5EF4-FFF2-40B4-BE49-F238E27FC236}">
                <a16:creationId xmlns:a16="http://schemas.microsoft.com/office/drawing/2014/main" id="{F5D3FCDF-E890-79BB-8CA2-05D5CE64E908}"/>
              </a:ext>
            </a:extLst>
          </p:cNvPr>
          <p:cNvSpPr/>
          <p:nvPr/>
        </p:nvSpPr>
        <p:spPr>
          <a:xfrm>
            <a:off x="3142443" y="3450506"/>
            <a:ext cx="886193"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Plan 1</a:t>
            </a:r>
          </a:p>
        </p:txBody>
      </p:sp>
      <p:sp>
        <p:nvSpPr>
          <p:cNvPr id="29" name="Rectangle 28">
            <a:extLst>
              <a:ext uri="{FF2B5EF4-FFF2-40B4-BE49-F238E27FC236}">
                <a16:creationId xmlns:a16="http://schemas.microsoft.com/office/drawing/2014/main" id="{322E4FDE-6BC6-4FC7-63D1-BF57CFF9964B}"/>
              </a:ext>
            </a:extLst>
          </p:cNvPr>
          <p:cNvSpPr/>
          <p:nvPr/>
        </p:nvSpPr>
        <p:spPr>
          <a:xfrm>
            <a:off x="3142442" y="4565704"/>
            <a:ext cx="886193"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Feedback 1</a:t>
            </a:r>
          </a:p>
        </p:txBody>
      </p:sp>
      <p:sp>
        <p:nvSpPr>
          <p:cNvPr id="30" name="Rectangle 29">
            <a:extLst>
              <a:ext uri="{FF2B5EF4-FFF2-40B4-BE49-F238E27FC236}">
                <a16:creationId xmlns:a16="http://schemas.microsoft.com/office/drawing/2014/main" id="{9A65D4D7-159A-2A6B-CF31-3F4AD11C689A}"/>
              </a:ext>
            </a:extLst>
          </p:cNvPr>
          <p:cNvSpPr/>
          <p:nvPr/>
        </p:nvSpPr>
        <p:spPr>
          <a:xfrm>
            <a:off x="4614358" y="4565704"/>
            <a:ext cx="886193" cy="36933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Feedback 2</a:t>
            </a:r>
          </a:p>
        </p:txBody>
      </p:sp>
      <p:cxnSp>
        <p:nvCxnSpPr>
          <p:cNvPr id="31" name="Straight Arrow Connector 30">
            <a:extLst>
              <a:ext uri="{FF2B5EF4-FFF2-40B4-BE49-F238E27FC236}">
                <a16:creationId xmlns:a16="http://schemas.microsoft.com/office/drawing/2014/main" id="{B327BF05-0817-F71B-E7FB-F3280007A4FF}"/>
              </a:ext>
            </a:extLst>
          </p:cNvPr>
          <p:cNvCxnSpPr>
            <a:cxnSpLocks/>
          </p:cNvCxnSpPr>
          <p:nvPr/>
        </p:nvCxnSpPr>
        <p:spPr>
          <a:xfrm flipH="1">
            <a:off x="3548514" y="2945488"/>
            <a:ext cx="431657" cy="47983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D1F851A-E77A-D105-659F-9D21BB83175D}"/>
              </a:ext>
            </a:extLst>
          </p:cNvPr>
          <p:cNvCxnSpPr>
            <a:cxnSpLocks/>
          </p:cNvCxnSpPr>
          <p:nvPr/>
        </p:nvCxnSpPr>
        <p:spPr>
          <a:xfrm>
            <a:off x="4655414" y="2927309"/>
            <a:ext cx="421705" cy="51619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4B9A711-3401-F2EE-4CFC-826869D10F2D}"/>
              </a:ext>
            </a:extLst>
          </p:cNvPr>
          <p:cNvCxnSpPr>
            <a:cxnSpLocks/>
          </p:cNvCxnSpPr>
          <p:nvPr/>
        </p:nvCxnSpPr>
        <p:spPr>
          <a:xfrm>
            <a:off x="5068715" y="3874731"/>
            <a:ext cx="0" cy="68114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C9B2906-BC5E-EDDF-3559-9D87DDBDA7D0}"/>
              </a:ext>
            </a:extLst>
          </p:cNvPr>
          <p:cNvCxnSpPr>
            <a:cxnSpLocks/>
          </p:cNvCxnSpPr>
          <p:nvPr/>
        </p:nvCxnSpPr>
        <p:spPr>
          <a:xfrm flipH="1">
            <a:off x="3543300" y="3847284"/>
            <a:ext cx="11438" cy="7056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BB5B0F0-3584-06A4-B736-D6CFD7F790BF}"/>
              </a:ext>
            </a:extLst>
          </p:cNvPr>
          <p:cNvSpPr txBox="1"/>
          <p:nvPr/>
        </p:nvSpPr>
        <p:spPr>
          <a:xfrm>
            <a:off x="8960276" y="1994166"/>
            <a:ext cx="3015550" cy="277000"/>
          </a:xfrm>
          <a:prstGeom prst="rect">
            <a:avLst/>
          </a:prstGeom>
          <a:noFill/>
        </p:spPr>
        <p:txBody>
          <a:bodyPr wrap="square">
            <a:spAutoFit/>
          </a:bodyPr>
          <a:lstStyle>
            <a:defPPr>
              <a:defRPr lang="en-US"/>
            </a:defPPr>
            <a:lvl1pPr>
              <a:defRPr sz="1400" b="1">
                <a:solidFill>
                  <a:srgbClr val="0070C0"/>
                </a:solidFill>
                <a:latin typeface="Segoe UI" panose="020B0502040204020203" pitchFamily="34" charset="0"/>
                <a:cs typeface="Segoe UI" panose="020B05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Uses a pre-defined DOP array of values</a:t>
            </a:r>
          </a:p>
        </p:txBody>
      </p:sp>
      <p:sp>
        <p:nvSpPr>
          <p:cNvPr id="51" name="TextBox 50">
            <a:extLst>
              <a:ext uri="{FF2B5EF4-FFF2-40B4-BE49-F238E27FC236}">
                <a16:creationId xmlns:a16="http://schemas.microsoft.com/office/drawing/2014/main" id="{40EFEEE7-647C-354E-3545-B63F4C1BDC81}"/>
              </a:ext>
            </a:extLst>
          </p:cNvPr>
          <p:cNvSpPr txBox="1"/>
          <p:nvPr/>
        </p:nvSpPr>
        <p:spPr>
          <a:xfrm>
            <a:off x="8960276" y="2515523"/>
            <a:ext cx="3062476" cy="2862322"/>
          </a:xfrm>
          <a:prstGeom prst="rect">
            <a:avLst/>
          </a:prstGeom>
          <a:solidFill>
            <a:srgbClr val="0070C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128,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104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80,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64,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48,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32,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20,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16,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12,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8,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6,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4,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                                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a:t>
            </a:r>
          </a:p>
        </p:txBody>
      </p:sp>
      <p:cxnSp>
        <p:nvCxnSpPr>
          <p:cNvPr id="8" name="Straight Connector 7">
            <a:extLst>
              <a:ext uri="{FF2B5EF4-FFF2-40B4-BE49-F238E27FC236}">
                <a16:creationId xmlns:a16="http://schemas.microsoft.com/office/drawing/2014/main" id="{F0C11712-C74C-3A6F-AAC0-051DB60F7E0A}"/>
              </a:ext>
            </a:extLst>
          </p:cNvPr>
          <p:cNvCxnSpPr>
            <a:cxnSpLocks/>
          </p:cNvCxnSpPr>
          <p:nvPr/>
        </p:nvCxnSpPr>
        <p:spPr>
          <a:xfrm>
            <a:off x="5624064" y="2498006"/>
            <a:ext cx="0" cy="4149213"/>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85D5290-7EB0-1AD2-A306-9499478E8921}"/>
              </a:ext>
            </a:extLst>
          </p:cNvPr>
          <p:cNvCxnSpPr>
            <a:cxnSpLocks/>
          </p:cNvCxnSpPr>
          <p:nvPr/>
        </p:nvCxnSpPr>
        <p:spPr>
          <a:xfrm>
            <a:off x="8824465" y="2493094"/>
            <a:ext cx="0" cy="4149213"/>
          </a:xfrm>
          <a:prstGeom prst="line">
            <a:avLst/>
          </a:prstGeom>
          <a:ln w="9525">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B04DE0F-8C6C-2548-0F73-5F7E9CB83D55}"/>
              </a:ext>
            </a:extLst>
          </p:cNvPr>
          <p:cNvSpPr txBox="1"/>
          <p:nvPr/>
        </p:nvSpPr>
        <p:spPr>
          <a:xfrm>
            <a:off x="6125495" y="1986073"/>
            <a:ext cx="2135299" cy="276999"/>
          </a:xfrm>
          <a:prstGeom prst="rect">
            <a:avLst/>
          </a:prstGeom>
          <a:noFill/>
        </p:spPr>
        <p:txBody>
          <a:bodyPr wrap="square">
            <a:spAutoFit/>
          </a:bodyPr>
          <a:lstStyle>
            <a:defPPr>
              <a:defRPr lang="en-US"/>
            </a:defPPr>
            <a:lvl1pPr>
              <a:defRPr sz="1400" b="1">
                <a:solidFill>
                  <a:srgbClr val="0070C0"/>
                </a:solidFill>
                <a:latin typeface="Segoe UI" panose="020B0502040204020203" pitchFamily="34" charset="0"/>
                <a:cs typeface="Segoe UI"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Iterative and Incremental</a:t>
            </a:r>
          </a:p>
        </p:txBody>
      </p:sp>
      <p:grpSp>
        <p:nvGrpSpPr>
          <p:cNvPr id="11" name="Group 10">
            <a:extLst>
              <a:ext uri="{FF2B5EF4-FFF2-40B4-BE49-F238E27FC236}">
                <a16:creationId xmlns:a16="http://schemas.microsoft.com/office/drawing/2014/main" id="{3C083ED4-46A1-DE4D-6BC7-C4C27BAEAC76}"/>
              </a:ext>
            </a:extLst>
          </p:cNvPr>
          <p:cNvGrpSpPr/>
          <p:nvPr/>
        </p:nvGrpSpPr>
        <p:grpSpPr>
          <a:xfrm>
            <a:off x="6104309" y="2379788"/>
            <a:ext cx="2125300" cy="2102796"/>
            <a:chOff x="6104309" y="2379788"/>
            <a:chExt cx="2125300" cy="2102796"/>
          </a:xfrm>
        </p:grpSpPr>
        <p:sp>
          <p:nvSpPr>
            <p:cNvPr id="12" name="Freeform: Shape 11">
              <a:extLst>
                <a:ext uri="{FF2B5EF4-FFF2-40B4-BE49-F238E27FC236}">
                  <a16:creationId xmlns:a16="http://schemas.microsoft.com/office/drawing/2014/main" id="{54C4DB07-4544-859D-4644-92A2A07A50C3}"/>
                </a:ext>
              </a:extLst>
            </p:cNvPr>
            <p:cNvSpPr/>
            <p:nvPr/>
          </p:nvSpPr>
          <p:spPr>
            <a:xfrm>
              <a:off x="7437439" y="2535889"/>
              <a:ext cx="792170" cy="792170"/>
            </a:xfrm>
            <a:custGeom>
              <a:avLst/>
              <a:gdLst>
                <a:gd name="connsiteX0" fmla="*/ 0 w 792170"/>
                <a:gd name="connsiteY0" fmla="*/ 0 h 792170"/>
                <a:gd name="connsiteX1" fmla="*/ 792170 w 792170"/>
                <a:gd name="connsiteY1" fmla="*/ 0 h 792170"/>
                <a:gd name="connsiteX2" fmla="*/ 792170 w 792170"/>
                <a:gd name="connsiteY2" fmla="*/ 792170 h 792170"/>
                <a:gd name="connsiteX3" fmla="*/ 0 w 792170"/>
                <a:gd name="connsiteY3" fmla="*/ 792170 h 792170"/>
                <a:gd name="connsiteX4" fmla="*/ 0 w 792170"/>
                <a:gd name="connsiteY4" fmla="*/ 0 h 79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170" h="792170">
                  <a:moveTo>
                    <a:pt x="0" y="0"/>
                  </a:moveTo>
                  <a:lnTo>
                    <a:pt x="792170" y="0"/>
                  </a:lnTo>
                  <a:lnTo>
                    <a:pt x="792170" y="792170"/>
                  </a:lnTo>
                  <a:lnTo>
                    <a:pt x="0" y="7921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CA" sz="1500" kern="1200" dirty="0">
                  <a:solidFill>
                    <a:srgbClr val="0070C0"/>
                  </a:solidFill>
                </a:rPr>
                <a:t>Analyze</a:t>
              </a:r>
            </a:p>
          </p:txBody>
        </p:sp>
        <p:sp>
          <p:nvSpPr>
            <p:cNvPr id="18" name="Arrow: Circular 17">
              <a:extLst>
                <a:ext uri="{FF2B5EF4-FFF2-40B4-BE49-F238E27FC236}">
                  <a16:creationId xmlns:a16="http://schemas.microsoft.com/office/drawing/2014/main" id="{7067B956-6F1F-287A-DAE7-87BA84951D0F}"/>
                </a:ext>
              </a:extLst>
            </p:cNvPr>
            <p:cNvSpPr/>
            <p:nvPr/>
          </p:nvSpPr>
          <p:spPr>
            <a:xfrm>
              <a:off x="6229930" y="2379788"/>
              <a:ext cx="1874058" cy="1874058"/>
            </a:xfrm>
            <a:prstGeom prst="circularArrow">
              <a:avLst>
                <a:gd name="adj1" fmla="val 8243"/>
                <a:gd name="adj2" fmla="val 575627"/>
                <a:gd name="adj3" fmla="val 2966096"/>
                <a:gd name="adj4" fmla="val 50221"/>
                <a:gd name="adj5" fmla="val 9616"/>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20" name="Freeform: Shape 19">
              <a:extLst>
                <a:ext uri="{FF2B5EF4-FFF2-40B4-BE49-F238E27FC236}">
                  <a16:creationId xmlns:a16="http://schemas.microsoft.com/office/drawing/2014/main" id="{700E089E-2D1B-53D1-7C32-E96154A8A78F}"/>
                </a:ext>
              </a:extLst>
            </p:cNvPr>
            <p:cNvSpPr/>
            <p:nvPr/>
          </p:nvSpPr>
          <p:spPr>
            <a:xfrm>
              <a:off x="6770874" y="3690414"/>
              <a:ext cx="792170" cy="792170"/>
            </a:xfrm>
            <a:custGeom>
              <a:avLst/>
              <a:gdLst>
                <a:gd name="connsiteX0" fmla="*/ 0 w 792170"/>
                <a:gd name="connsiteY0" fmla="*/ 0 h 792170"/>
                <a:gd name="connsiteX1" fmla="*/ 792170 w 792170"/>
                <a:gd name="connsiteY1" fmla="*/ 0 h 792170"/>
                <a:gd name="connsiteX2" fmla="*/ 792170 w 792170"/>
                <a:gd name="connsiteY2" fmla="*/ 792170 h 792170"/>
                <a:gd name="connsiteX3" fmla="*/ 0 w 792170"/>
                <a:gd name="connsiteY3" fmla="*/ 792170 h 792170"/>
                <a:gd name="connsiteX4" fmla="*/ 0 w 792170"/>
                <a:gd name="connsiteY4" fmla="*/ 0 h 79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170" h="792170">
                  <a:moveTo>
                    <a:pt x="0" y="0"/>
                  </a:moveTo>
                  <a:lnTo>
                    <a:pt x="792170" y="0"/>
                  </a:lnTo>
                  <a:lnTo>
                    <a:pt x="792170" y="792170"/>
                  </a:lnTo>
                  <a:lnTo>
                    <a:pt x="0" y="7921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CA" sz="1500" kern="1200" dirty="0">
                  <a:solidFill>
                    <a:srgbClr val="0070C0"/>
                  </a:solidFill>
                </a:rPr>
                <a:t>Provide Feedback</a:t>
              </a:r>
            </a:p>
          </p:txBody>
        </p:sp>
        <p:sp>
          <p:nvSpPr>
            <p:cNvPr id="21" name="Arrow: Circular 20">
              <a:extLst>
                <a:ext uri="{FF2B5EF4-FFF2-40B4-BE49-F238E27FC236}">
                  <a16:creationId xmlns:a16="http://schemas.microsoft.com/office/drawing/2014/main" id="{18258525-5234-1AC1-862B-D83A86724708}"/>
                </a:ext>
              </a:extLst>
            </p:cNvPr>
            <p:cNvSpPr/>
            <p:nvPr/>
          </p:nvSpPr>
          <p:spPr>
            <a:xfrm>
              <a:off x="6229930" y="2379788"/>
              <a:ext cx="1874058" cy="1874058"/>
            </a:xfrm>
            <a:prstGeom prst="circularArrow">
              <a:avLst>
                <a:gd name="adj1" fmla="val 8243"/>
                <a:gd name="adj2" fmla="val 575627"/>
                <a:gd name="adj3" fmla="val 10174151"/>
                <a:gd name="adj4" fmla="val 7258276"/>
                <a:gd name="adj5" fmla="val 9616"/>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CA"/>
            </a:p>
          </p:txBody>
        </p:sp>
        <p:sp>
          <p:nvSpPr>
            <p:cNvPr id="22" name="Freeform: Shape 21">
              <a:extLst>
                <a:ext uri="{FF2B5EF4-FFF2-40B4-BE49-F238E27FC236}">
                  <a16:creationId xmlns:a16="http://schemas.microsoft.com/office/drawing/2014/main" id="{44D9DCBE-0E54-FBE1-12D3-331224DF41AF}"/>
                </a:ext>
              </a:extLst>
            </p:cNvPr>
            <p:cNvSpPr/>
            <p:nvPr/>
          </p:nvSpPr>
          <p:spPr>
            <a:xfrm>
              <a:off x="6104309" y="2535889"/>
              <a:ext cx="792170" cy="792170"/>
            </a:xfrm>
            <a:custGeom>
              <a:avLst/>
              <a:gdLst>
                <a:gd name="connsiteX0" fmla="*/ 0 w 792170"/>
                <a:gd name="connsiteY0" fmla="*/ 0 h 792170"/>
                <a:gd name="connsiteX1" fmla="*/ 792170 w 792170"/>
                <a:gd name="connsiteY1" fmla="*/ 0 h 792170"/>
                <a:gd name="connsiteX2" fmla="*/ 792170 w 792170"/>
                <a:gd name="connsiteY2" fmla="*/ 792170 h 792170"/>
                <a:gd name="connsiteX3" fmla="*/ 0 w 792170"/>
                <a:gd name="connsiteY3" fmla="*/ 792170 h 792170"/>
                <a:gd name="connsiteX4" fmla="*/ 0 w 792170"/>
                <a:gd name="connsiteY4" fmla="*/ 0 h 792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2170" h="792170">
                  <a:moveTo>
                    <a:pt x="0" y="0"/>
                  </a:moveTo>
                  <a:lnTo>
                    <a:pt x="792170" y="0"/>
                  </a:lnTo>
                  <a:lnTo>
                    <a:pt x="792170" y="792170"/>
                  </a:lnTo>
                  <a:lnTo>
                    <a:pt x="0" y="7921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CA" sz="1500" kern="1200" dirty="0">
                  <a:solidFill>
                    <a:srgbClr val="0070C0"/>
                  </a:solidFill>
                </a:rPr>
                <a:t>Validate</a:t>
              </a:r>
            </a:p>
          </p:txBody>
        </p:sp>
        <p:sp>
          <p:nvSpPr>
            <p:cNvPr id="26" name="Arrow: Circular 25">
              <a:extLst>
                <a:ext uri="{FF2B5EF4-FFF2-40B4-BE49-F238E27FC236}">
                  <a16:creationId xmlns:a16="http://schemas.microsoft.com/office/drawing/2014/main" id="{3E9DE631-2B52-4485-352D-756CEBE6FC88}"/>
                </a:ext>
              </a:extLst>
            </p:cNvPr>
            <p:cNvSpPr/>
            <p:nvPr/>
          </p:nvSpPr>
          <p:spPr>
            <a:xfrm>
              <a:off x="6229930" y="2379788"/>
              <a:ext cx="1874058" cy="1874058"/>
            </a:xfrm>
            <a:prstGeom prst="circularArrow">
              <a:avLst>
                <a:gd name="adj1" fmla="val 8243"/>
                <a:gd name="adj2" fmla="val 575627"/>
                <a:gd name="adj3" fmla="val 16858814"/>
                <a:gd name="adj4" fmla="val 14965559"/>
                <a:gd name="adj5" fmla="val 9616"/>
              </a:avLst>
            </a:pr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lstStyle/>
            <a:p>
              <a:endParaRPr lang="en-CA"/>
            </a:p>
          </p:txBody>
        </p:sp>
      </p:grpSp>
      <p:pic>
        <p:nvPicPr>
          <p:cNvPr id="41" name="Picture 40">
            <a:extLst>
              <a:ext uri="{FF2B5EF4-FFF2-40B4-BE49-F238E27FC236}">
                <a16:creationId xmlns:a16="http://schemas.microsoft.com/office/drawing/2014/main" id="{148C3482-FB2E-8445-1A3C-9073658B8759}"/>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5812"/>
                    </a14:imgEffect>
                    <a14:imgEffect>
                      <a14:saturation sat="99000"/>
                    </a14:imgEffect>
                  </a14:imgLayer>
                </a14:imgProps>
              </a:ext>
            </a:extLst>
          </a:blip>
          <a:stretch>
            <a:fillRect/>
          </a:stretch>
        </p:blipFill>
        <p:spPr>
          <a:xfrm>
            <a:off x="6205790" y="4620066"/>
            <a:ext cx="1913403" cy="1965681"/>
          </a:xfrm>
          <a:prstGeom prst="rect">
            <a:avLst/>
          </a:prstGeom>
          <a:noFill/>
        </p:spPr>
      </p:pic>
      <p:sp>
        <p:nvSpPr>
          <p:cNvPr id="4" name="TextBox 3">
            <a:extLst>
              <a:ext uri="{FF2B5EF4-FFF2-40B4-BE49-F238E27FC236}">
                <a16:creationId xmlns:a16="http://schemas.microsoft.com/office/drawing/2014/main" id="{2FDE502C-2000-8083-B205-EE078C27EA84}"/>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Introducing DOP Feedback</a:t>
            </a:r>
            <a:endParaRPr lang="en-CA" sz="28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5651178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969FAC2-E800-BA6C-BF40-540D8DB18464}"/>
              </a:ext>
            </a:extLst>
          </p:cNvPr>
          <p:cNvPicPr>
            <a:picLocks noChangeAspect="1"/>
          </p:cNvPicPr>
          <p:nvPr/>
        </p:nvPicPr>
        <p:blipFill>
          <a:blip r:embed="rId3"/>
          <a:stretch>
            <a:fillRect/>
          </a:stretch>
        </p:blipFill>
        <p:spPr>
          <a:xfrm>
            <a:off x="768450" y="1182230"/>
            <a:ext cx="10655100" cy="5167536"/>
          </a:xfrm>
          <a:prstGeom prst="rect">
            <a:avLst/>
          </a:prstGeom>
        </p:spPr>
      </p:pic>
      <p:sp>
        <p:nvSpPr>
          <p:cNvPr id="3" name="TextBox 2">
            <a:extLst>
              <a:ext uri="{FF2B5EF4-FFF2-40B4-BE49-F238E27FC236}">
                <a16:creationId xmlns:a16="http://schemas.microsoft.com/office/drawing/2014/main" id="{C705D198-59F9-4EAD-5CBC-9E5EC56A8A79}"/>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DOP Feedback Workflow</a:t>
            </a:r>
            <a:endParaRPr lang="en-CA" sz="28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9194998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Box 3">
            <a:extLst>
              <a:ext uri="{FF2B5EF4-FFF2-40B4-BE49-F238E27FC236}">
                <a16:creationId xmlns:a16="http://schemas.microsoft.com/office/drawing/2014/main" id="{E73D01F8-477E-CA42-4B7A-98852CD15909}"/>
              </a:ext>
            </a:extLst>
          </p:cNvPr>
          <p:cNvGraphicFramePr/>
          <p:nvPr>
            <p:extLst>
              <p:ext uri="{D42A27DB-BD31-4B8C-83A1-F6EECF244321}">
                <p14:modId xmlns:p14="http://schemas.microsoft.com/office/powerpoint/2010/main" val="1222971608"/>
              </p:ext>
            </p:extLst>
          </p:nvPr>
        </p:nvGraphicFramePr>
        <p:xfrm>
          <a:off x="523875" y="1344155"/>
          <a:ext cx="10363200" cy="4467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B009DBA-01C2-F8C9-33ED-60D78A955B97}"/>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Eligibility Criteria</a:t>
            </a:r>
            <a:endParaRPr lang="en-CA" sz="28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1119016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8D75ECD-DCAB-587B-08FE-D85CEE8DA330}"/>
              </a:ext>
            </a:extLst>
          </p:cNvPr>
          <p:cNvSpPr txBox="1"/>
          <p:nvPr/>
        </p:nvSpPr>
        <p:spPr>
          <a:xfrm>
            <a:off x="453510" y="1423426"/>
            <a:ext cx="5004618" cy="2554545"/>
          </a:xfrm>
          <a:prstGeom prst="rect">
            <a:avLst/>
          </a:prstGeom>
          <a:solidFill>
            <a:srgbClr val="0070C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400" b="1" i="0" u="none" strike="noStrike" kern="1200" cap="none" spc="0" normalizeH="0" baseline="0" noProof="0" dirty="0" err="1">
                <a:ln>
                  <a:noFill/>
                </a:ln>
                <a:solidFill>
                  <a:prstClr val="white"/>
                </a:solidFill>
                <a:effectLst/>
                <a:uLnTx/>
                <a:uFillTx/>
                <a:latin typeface="Calibri" panose="020F0502020204030204"/>
                <a:ea typeface="+mn-ea"/>
                <a:cs typeface="+mn-cs"/>
              </a:rPr>
              <a:t>XEvents</a:t>
            </a:r>
            <a:r>
              <a:rPr kumimoji="0" lang="en-CA" sz="1400" b="1" i="0" u="none" strike="noStrike" kern="1200" cap="none" spc="0" normalizeH="0" baseline="0" noProof="0" dirty="0">
                <a:ln>
                  <a:noFill/>
                </a:ln>
                <a:solidFill>
                  <a:prstClr val="white"/>
                </a:solidFill>
                <a:effectLst/>
                <a:uLnTx/>
                <a:uFillTx/>
                <a:latin typeface="Calibri" panose="020F0502020204030204"/>
                <a:ea typeface="+mn-ea"/>
                <a:cs typeface="+mn-cs"/>
              </a:rPr>
              <a:t>: 7 new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400" b="1"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rPr>
              <a:t>dop_feedback__</a:t>
            </a:r>
            <a:r>
              <a:rPr kumimoji="0" lang="en-CA" sz="1200" b="0" i="1" u="none" strike="noStrike" kern="1200" cap="none" spc="0" normalizeH="0" baseline="0" noProof="0" dirty="0" err="1">
                <a:ln>
                  <a:noFill/>
                </a:ln>
                <a:solidFill>
                  <a:prstClr val="white"/>
                </a:solidFill>
                <a:effectLst/>
                <a:uLnTx/>
                <a:uFillTx/>
                <a:latin typeface="Calibri" panose="020F0502020204030204"/>
                <a:ea typeface="+mn-ea"/>
                <a:cs typeface="+mn-cs"/>
              </a:rPr>
              <a:t>eligible_query</a:t>
            </a:r>
            <a:endPar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rPr>
              <a:t>dop_feedback__</a:t>
            </a:r>
            <a:r>
              <a:rPr kumimoji="0" lang="en-CA" sz="1200" b="0" i="1" u="none" strike="noStrike" kern="1200" cap="none" spc="0" normalizeH="0" baseline="0" noProof="0" dirty="0" err="1">
                <a:ln>
                  <a:noFill/>
                </a:ln>
                <a:solidFill>
                  <a:prstClr val="white"/>
                </a:solidFill>
                <a:effectLst/>
                <a:uLnTx/>
                <a:uFillTx/>
                <a:latin typeface="Calibri" panose="020F0502020204030204"/>
                <a:ea typeface="+mn-ea"/>
                <a:cs typeface="+mn-cs"/>
              </a:rPr>
              <a:t>analysis_stopped</a:t>
            </a:r>
            <a:endPar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1" u="none" strike="noStrike" kern="1200" cap="none" spc="0" normalizeH="0" baseline="0" noProof="0" dirty="0" err="1">
                <a:ln>
                  <a:noFill/>
                </a:ln>
                <a:solidFill>
                  <a:prstClr val="white"/>
                </a:solidFill>
                <a:effectLst/>
                <a:uLnTx/>
                <a:uFillTx/>
                <a:latin typeface="Calibri" panose="020F0502020204030204"/>
                <a:ea typeface="+mn-ea"/>
                <a:cs typeface="+mn-cs"/>
              </a:rPr>
              <a:t>dop_feedback__provided</a:t>
            </a:r>
            <a:endPar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1" u="none" strike="noStrike" kern="1200" cap="none" spc="0" normalizeH="0" baseline="0" noProof="0" dirty="0" err="1">
                <a:ln>
                  <a:noFill/>
                </a:ln>
                <a:solidFill>
                  <a:prstClr val="white"/>
                </a:solidFill>
                <a:effectLst/>
                <a:uLnTx/>
                <a:uFillTx/>
                <a:latin typeface="Calibri" panose="020F0502020204030204"/>
                <a:ea typeface="+mn-ea"/>
                <a:cs typeface="+mn-cs"/>
              </a:rPr>
              <a:t>dop_feedback__validation</a:t>
            </a:r>
            <a:endPar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1" u="none" strike="noStrike" kern="1200" cap="none" spc="0" normalizeH="0" baseline="0" noProof="0" dirty="0" err="1">
                <a:ln>
                  <a:noFill/>
                </a:ln>
                <a:solidFill>
                  <a:prstClr val="white"/>
                </a:solidFill>
                <a:effectLst/>
                <a:uLnTx/>
                <a:uFillTx/>
                <a:latin typeface="Calibri" panose="020F0502020204030204"/>
                <a:ea typeface="+mn-ea"/>
                <a:cs typeface="+mn-cs"/>
              </a:rPr>
              <a:t>dop_feedback__stabilized</a:t>
            </a:r>
            <a:endPar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1" u="none" strike="noStrike" kern="1200" cap="none" spc="0" normalizeH="0" baseline="0" noProof="0" dirty="0" err="1">
                <a:ln>
                  <a:noFill/>
                </a:ln>
                <a:solidFill>
                  <a:prstClr val="white"/>
                </a:solidFill>
                <a:effectLst/>
                <a:uLnTx/>
                <a:uFillTx/>
                <a:latin typeface="Calibri" panose="020F0502020204030204"/>
                <a:ea typeface="+mn-ea"/>
                <a:cs typeface="+mn-cs"/>
              </a:rPr>
              <a:t>dop_feedback__reverted</a:t>
            </a:r>
            <a:endPar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rPr>
              <a:t>dop_feedback__</a:t>
            </a:r>
            <a:r>
              <a:rPr kumimoji="0" lang="en-CA" sz="1200" b="0" i="1" u="none" strike="noStrike" kern="1200" cap="none" spc="0" normalizeH="0" baseline="0" noProof="0" dirty="0" err="1">
                <a:ln>
                  <a:noFill/>
                </a:ln>
                <a:solidFill>
                  <a:prstClr val="white"/>
                </a:solidFill>
                <a:effectLst/>
                <a:uLnTx/>
                <a:uFillTx/>
                <a:latin typeface="Calibri" panose="020F0502020204030204"/>
                <a:ea typeface="+mn-ea"/>
                <a:cs typeface="+mn-cs"/>
              </a:rPr>
              <a:t>reassessment_failed</a:t>
            </a:r>
            <a:endPar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rPr>
              <a:t>Helps in understanding which state the query currently is within the DOP Feedback workflow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720CCFDE-4A1C-6297-FFFD-5F4E8C214551}"/>
              </a:ext>
            </a:extLst>
          </p:cNvPr>
          <p:cNvSpPr txBox="1"/>
          <p:nvPr/>
        </p:nvSpPr>
        <p:spPr>
          <a:xfrm>
            <a:off x="5536788" y="1423426"/>
            <a:ext cx="5004618" cy="600164"/>
          </a:xfrm>
          <a:prstGeom prst="rect">
            <a:avLst/>
          </a:prstGeom>
          <a:solidFill>
            <a:srgbClr val="0070C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1" i="0" u="none" strike="noStrike" kern="1200" cap="none" spc="0" normalizeH="0" baseline="0" noProof="0" dirty="0">
                <a:ln>
                  <a:noFill/>
                </a:ln>
                <a:solidFill>
                  <a:prstClr val="white"/>
                </a:solidFill>
                <a:effectLst/>
                <a:uLnTx/>
                <a:uFillTx/>
                <a:latin typeface="Calibri" panose="020F0502020204030204"/>
                <a:ea typeface="+mn-ea"/>
                <a:cs typeface="+mn-cs"/>
              </a:rPr>
              <a:t>DMVs: </a:t>
            </a:r>
            <a:r>
              <a:rPr kumimoji="0" lang="en-CA" sz="1100" b="0" i="1" u="none" strike="noStrike" kern="1200" cap="none" spc="0" normalizeH="0" baseline="0" noProof="0" dirty="0" err="1">
                <a:ln>
                  <a:noFill/>
                </a:ln>
                <a:solidFill>
                  <a:prstClr val="white"/>
                </a:solidFill>
                <a:effectLst/>
                <a:uLnTx/>
                <a:uFillTx/>
                <a:latin typeface="Calibri" panose="020F0502020204030204"/>
                <a:ea typeface="+mn-ea"/>
                <a:cs typeface="+mn-cs"/>
              </a:rPr>
              <a:t>sys.query_store_plan_feedback</a:t>
            </a:r>
            <a:endParaRPr kumimoji="0" lang="en-CA" sz="11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1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100" b="0" i="0" u="none" strike="noStrike" kern="1200" cap="none" spc="0" normalizeH="0" baseline="0" noProof="0" dirty="0">
                <a:ln>
                  <a:noFill/>
                </a:ln>
                <a:solidFill>
                  <a:prstClr val="white"/>
                </a:solidFill>
                <a:effectLst/>
                <a:uLnTx/>
                <a:uFillTx/>
                <a:latin typeface="Calibri" panose="020F0502020204030204"/>
                <a:ea typeface="+mn-ea"/>
                <a:cs typeface="+mn-cs"/>
              </a:rPr>
              <a:t>Where feedback is persisted.</a:t>
            </a:r>
          </a:p>
        </p:txBody>
      </p:sp>
      <p:sp>
        <p:nvSpPr>
          <p:cNvPr id="7" name="TextBox 6">
            <a:extLst>
              <a:ext uri="{FF2B5EF4-FFF2-40B4-BE49-F238E27FC236}">
                <a16:creationId xmlns:a16="http://schemas.microsoft.com/office/drawing/2014/main" id="{16668433-8096-0CBB-13A5-B5C7B72DCCB0}"/>
              </a:ext>
            </a:extLst>
          </p:cNvPr>
          <p:cNvSpPr txBox="1"/>
          <p:nvPr/>
        </p:nvSpPr>
        <p:spPr>
          <a:xfrm>
            <a:off x="453508" y="4091100"/>
            <a:ext cx="10087898" cy="1938992"/>
          </a:xfrm>
          <a:prstGeom prst="rect">
            <a:avLst/>
          </a:prstGeom>
          <a:solidFill>
            <a:srgbClr val="0070C0"/>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white"/>
                </a:solidFill>
                <a:effectLst/>
                <a:uLnTx/>
                <a:uFillTx/>
                <a:latin typeface="Calibri" panose="020F0502020204030204"/>
                <a:ea typeface="+mn-ea"/>
                <a:cs typeface="+mn-cs"/>
              </a:rPr>
              <a:t>SHOWPLAN XML: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rPr>
              <a:t>New attributed: </a:t>
            </a:r>
            <a:r>
              <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en-CA" sz="1200" b="0" i="1" u="none" strike="noStrike" kern="1200" cap="none" spc="0" normalizeH="0" baseline="0" noProof="0" dirty="0" err="1">
                <a:ln>
                  <a:noFill/>
                </a:ln>
                <a:solidFill>
                  <a:prstClr val="white"/>
                </a:solidFill>
                <a:effectLst/>
                <a:uLnTx/>
                <a:uFillTx/>
                <a:latin typeface="Calibri" panose="020F0502020204030204"/>
                <a:ea typeface="+mn-ea"/>
                <a:cs typeface="+mn-cs"/>
              </a:rPr>
              <a:t>IsDOPFeedbackAdjusted</a:t>
            </a:r>
            <a:r>
              <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rPr>
              <a:t>” </a:t>
            </a:r>
            <a:br>
              <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rPr>
            </a:br>
            <a:br>
              <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rPr>
              <a:t>Reflects whether or not the feedback has been applied for the current execution.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CA" sz="1200" b="0" i="1"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rPr>
              <a:t>Valid Values: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rPr>
              <a:t>“Yes: Adjusting”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rPr>
              <a:t>“Yes: Stable”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white"/>
                </a:solidFill>
                <a:effectLst/>
                <a:uLnTx/>
                <a:uFillTx/>
                <a:latin typeface="Calibri" panose="020F0502020204030204"/>
                <a:ea typeface="+mn-ea"/>
                <a:cs typeface="+mn-cs"/>
              </a:rPr>
              <a:t>“No Feedback”</a:t>
            </a:r>
          </a:p>
        </p:txBody>
      </p:sp>
      <p:sp>
        <p:nvSpPr>
          <p:cNvPr id="3" name="TextBox 2">
            <a:extLst>
              <a:ext uri="{FF2B5EF4-FFF2-40B4-BE49-F238E27FC236}">
                <a16:creationId xmlns:a16="http://schemas.microsoft.com/office/drawing/2014/main" id="{BA4BACEC-3EC9-637F-2A2B-58BEC8BD959F}"/>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Supportability</a:t>
            </a:r>
            <a:endParaRPr lang="en-CA" sz="2800" dirty="0">
              <a:solidFill>
                <a:srgbClr val="FF0000"/>
              </a:solidFill>
              <a:latin typeface="Segoe UI" panose="020B0502040204020203" pitchFamily="34" charset="0"/>
              <a:cs typeface="Segoe UI" panose="020B0502040204020203" pitchFamily="34" charset="0"/>
            </a:endParaRPr>
          </a:p>
        </p:txBody>
      </p:sp>
      <p:sp>
        <p:nvSpPr>
          <p:cNvPr id="6" name="TextBox 5">
            <a:extLst>
              <a:ext uri="{FF2B5EF4-FFF2-40B4-BE49-F238E27FC236}">
                <a16:creationId xmlns:a16="http://schemas.microsoft.com/office/drawing/2014/main" id="{06E764DB-7500-43AD-34CE-A44548B651BA}"/>
              </a:ext>
            </a:extLst>
          </p:cNvPr>
          <p:cNvSpPr txBox="1"/>
          <p:nvPr/>
        </p:nvSpPr>
        <p:spPr>
          <a:xfrm>
            <a:off x="5536788" y="2140169"/>
            <a:ext cx="5004618" cy="430887"/>
          </a:xfrm>
          <a:prstGeom prst="rect">
            <a:avLst/>
          </a:prstGeom>
          <a:solidFill>
            <a:srgbClr val="0070C0"/>
          </a:solidFill>
        </p:spPr>
        <p:txBody>
          <a:bodyPr wrap="square" rtlCol="0">
            <a:spAutoFit/>
          </a:bodyPr>
          <a:lstStyle/>
          <a:p>
            <a:r>
              <a:rPr lang="en-CA" sz="1100" b="1" dirty="0">
                <a:solidFill>
                  <a:schemeClr val="bg1"/>
                </a:solidFill>
              </a:rPr>
              <a:t>Query Hint: </a:t>
            </a:r>
          </a:p>
          <a:p>
            <a:r>
              <a:rPr lang="en-CA" sz="1100" i="1" dirty="0">
                <a:solidFill>
                  <a:schemeClr val="bg1"/>
                </a:solidFill>
              </a:rPr>
              <a:t>Option(USE HINT(‘DISABLE_DOP_FEEDBAK’))</a:t>
            </a:r>
          </a:p>
        </p:txBody>
      </p:sp>
      <p:sp>
        <p:nvSpPr>
          <p:cNvPr id="8" name="TextBox 7">
            <a:extLst>
              <a:ext uri="{FF2B5EF4-FFF2-40B4-BE49-F238E27FC236}">
                <a16:creationId xmlns:a16="http://schemas.microsoft.com/office/drawing/2014/main" id="{AA5C93D6-A94B-D3C0-4728-2BA116597FF1}"/>
              </a:ext>
            </a:extLst>
          </p:cNvPr>
          <p:cNvSpPr txBox="1"/>
          <p:nvPr/>
        </p:nvSpPr>
        <p:spPr>
          <a:xfrm>
            <a:off x="5536788" y="2684185"/>
            <a:ext cx="5004618" cy="430887"/>
          </a:xfrm>
          <a:prstGeom prst="rect">
            <a:avLst/>
          </a:prstGeom>
          <a:solidFill>
            <a:srgbClr val="0070C0"/>
          </a:solidFill>
        </p:spPr>
        <p:txBody>
          <a:bodyPr wrap="square" rtlCol="0">
            <a:spAutoFit/>
          </a:bodyPr>
          <a:lstStyle>
            <a:defPPr>
              <a:defRPr lang="en-US"/>
            </a:defPPr>
            <a:lvl1pPr>
              <a:defRPr sz="1100" b="1">
                <a:solidFill>
                  <a:schemeClr val="bg1"/>
                </a:solidFill>
              </a:defRPr>
            </a:lvl1pPr>
          </a:lstStyle>
          <a:p>
            <a:r>
              <a:rPr lang="en-CA" dirty="0"/>
              <a:t>DB Scoped Config: </a:t>
            </a:r>
          </a:p>
          <a:p>
            <a:r>
              <a:rPr lang="en-CA" dirty="0"/>
              <a:t>ALTER DATABASE SCOPED CONFIGURATION SET DOP_FEEDBACK = OFF</a:t>
            </a:r>
          </a:p>
        </p:txBody>
      </p:sp>
      <p:sp>
        <p:nvSpPr>
          <p:cNvPr id="9" name="TextBox 8">
            <a:extLst>
              <a:ext uri="{FF2B5EF4-FFF2-40B4-BE49-F238E27FC236}">
                <a16:creationId xmlns:a16="http://schemas.microsoft.com/office/drawing/2014/main" id="{B7FE5EF0-6831-6804-2B0D-BE5A98BD20F1}"/>
              </a:ext>
            </a:extLst>
          </p:cNvPr>
          <p:cNvSpPr txBox="1"/>
          <p:nvPr/>
        </p:nvSpPr>
        <p:spPr>
          <a:xfrm>
            <a:off x="5536788" y="3199720"/>
            <a:ext cx="5004618" cy="769441"/>
          </a:xfrm>
          <a:prstGeom prst="rect">
            <a:avLst/>
          </a:prstGeom>
          <a:solidFill>
            <a:srgbClr val="0070C0"/>
          </a:solidFill>
        </p:spPr>
        <p:txBody>
          <a:bodyPr wrap="square" rtlCol="0">
            <a:spAutoFit/>
          </a:bodyPr>
          <a:lstStyle/>
          <a:p>
            <a:r>
              <a:rPr lang="en-CA" sz="1100" b="1" dirty="0">
                <a:solidFill>
                  <a:schemeClr val="bg1"/>
                </a:solidFill>
              </a:rPr>
              <a:t>Server Level Feature Switch: </a:t>
            </a:r>
          </a:p>
          <a:p>
            <a:r>
              <a:rPr lang="en-CA" sz="1100" dirty="0">
                <a:solidFill>
                  <a:schemeClr val="bg1"/>
                </a:solidFill>
              </a:rPr>
              <a:t>Default state = ON </a:t>
            </a:r>
          </a:p>
          <a:p>
            <a:r>
              <a:rPr lang="en-CA" sz="1100" i="1" dirty="0" err="1">
                <a:solidFill>
                  <a:schemeClr val="bg1"/>
                </a:solidFill>
              </a:rPr>
              <a:t>dbcc</a:t>
            </a:r>
            <a:r>
              <a:rPr lang="en-CA" sz="1100" i="1" dirty="0">
                <a:solidFill>
                  <a:schemeClr val="bg1"/>
                </a:solidFill>
              </a:rPr>
              <a:t> </a:t>
            </a:r>
            <a:r>
              <a:rPr lang="en-CA" sz="1100" i="1" dirty="0" err="1">
                <a:solidFill>
                  <a:schemeClr val="bg1"/>
                </a:solidFill>
              </a:rPr>
              <a:t>traceon</a:t>
            </a:r>
            <a:r>
              <a:rPr lang="en-CA" sz="1100" i="1" dirty="0">
                <a:solidFill>
                  <a:schemeClr val="bg1"/>
                </a:solidFill>
              </a:rPr>
              <a:t>(12061, -1)</a:t>
            </a:r>
          </a:p>
          <a:p>
            <a:endParaRPr lang="en-CA" sz="1100" i="1" dirty="0">
              <a:solidFill>
                <a:schemeClr val="bg1"/>
              </a:solidFill>
            </a:endParaRPr>
          </a:p>
        </p:txBody>
      </p:sp>
    </p:spTree>
    <p:extLst>
      <p:ext uri="{BB962C8B-B14F-4D97-AF65-F5344CB8AC3E}">
        <p14:creationId xmlns:p14="http://schemas.microsoft.com/office/powerpoint/2010/main" val="2508877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ql server intelligent query processing">
            <a:extLst>
              <a:ext uri="{FF2B5EF4-FFF2-40B4-BE49-F238E27FC236}">
                <a16:creationId xmlns:a16="http://schemas.microsoft.com/office/drawing/2014/main" id="{FB40A724-7FD8-E6F6-0A06-27BDCD65B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938DCA-EE3D-2CCB-1CEE-C9B6AF68F791}"/>
              </a:ext>
            </a:extLst>
          </p:cNvPr>
          <p:cNvSpPr txBox="1"/>
          <p:nvPr/>
        </p:nvSpPr>
        <p:spPr>
          <a:xfrm>
            <a:off x="301334" y="1583091"/>
            <a:ext cx="480060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What is it?</a:t>
            </a:r>
            <a:endParaRPr lang="en-CA" sz="2800" dirty="0">
              <a:solidFill>
                <a:srgbClr val="FF0000"/>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9911E62-B16B-1419-4424-651BEA3F7DBF}"/>
              </a:ext>
            </a:extLst>
          </p:cNvPr>
          <p:cNvSpPr txBox="1"/>
          <p:nvPr/>
        </p:nvSpPr>
        <p:spPr>
          <a:xfrm>
            <a:off x="301334" y="2106311"/>
            <a:ext cx="4800601" cy="1631216"/>
          </a:xfrm>
          <a:prstGeom prst="rect">
            <a:avLst/>
          </a:prstGeom>
          <a:noFill/>
        </p:spPr>
        <p:txBody>
          <a:bodyPr wrap="square" rtlCol="0">
            <a:spAutoFit/>
          </a:bodyPr>
          <a:lstStyle/>
          <a:p>
            <a:r>
              <a:rPr lang="en-CA" sz="2000" dirty="0">
                <a:solidFill>
                  <a:srgbClr val="0070C0"/>
                </a:solidFill>
              </a:rPr>
              <a:t>First introduced in </a:t>
            </a:r>
            <a:r>
              <a:rPr lang="en-CA" sz="2000" dirty="0">
                <a:solidFill>
                  <a:srgbClr val="FF0000"/>
                </a:solidFill>
              </a:rPr>
              <a:t>SQL 2017</a:t>
            </a:r>
            <a:r>
              <a:rPr lang="en-CA" sz="2000" dirty="0">
                <a:solidFill>
                  <a:srgbClr val="0070C0"/>
                </a:solidFill>
              </a:rPr>
              <a:t>, IQP is a family of features designed to improve the performance of existing workloads in SQL Server with zero to minimal implementation effort to adopt. </a:t>
            </a:r>
          </a:p>
        </p:txBody>
      </p:sp>
    </p:spTree>
    <p:extLst>
      <p:ext uri="{BB962C8B-B14F-4D97-AF65-F5344CB8AC3E}">
        <p14:creationId xmlns:p14="http://schemas.microsoft.com/office/powerpoint/2010/main" val="16980898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image to be used for a Powerpoint slide on tech demo">
            <a:extLst>
              <a:ext uri="{FF2B5EF4-FFF2-40B4-BE49-F238E27FC236}">
                <a16:creationId xmlns:a16="http://schemas.microsoft.com/office/drawing/2014/main" id="{0A2BEF42-C38F-5E1D-710A-89FAF8E24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16673D-3280-F341-D020-AAA7897994F8}"/>
              </a:ext>
            </a:extLst>
          </p:cNvPr>
          <p:cNvSpPr txBox="1"/>
          <p:nvPr/>
        </p:nvSpPr>
        <p:spPr>
          <a:xfrm>
            <a:off x="267564" y="2412423"/>
            <a:ext cx="4190135" cy="523220"/>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Demo (DOP Feedback)</a:t>
            </a:r>
          </a:p>
        </p:txBody>
      </p:sp>
    </p:spTree>
    <p:extLst>
      <p:ext uri="{BB962C8B-B14F-4D97-AF65-F5344CB8AC3E}">
        <p14:creationId xmlns:p14="http://schemas.microsoft.com/office/powerpoint/2010/main" val="352305498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A85A1E-3F97-1F40-E87A-275165A9B820}"/>
              </a:ext>
            </a:extLst>
          </p:cNvPr>
          <p:cNvSpPr txBox="1"/>
          <p:nvPr/>
        </p:nvSpPr>
        <p:spPr>
          <a:xfrm>
            <a:off x="267564" y="2412423"/>
            <a:ext cx="4564412" cy="954107"/>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Memory Grant </a:t>
            </a:r>
          </a:p>
          <a:p>
            <a:r>
              <a:rPr lang="en-CA" sz="2800" b="1" dirty="0">
                <a:solidFill>
                  <a:srgbClr val="0070C0"/>
                </a:solidFill>
                <a:latin typeface="Segoe UI" panose="020B0502040204020203" pitchFamily="34" charset="0"/>
                <a:cs typeface="Segoe UI" panose="020B0502040204020203" pitchFamily="34" charset="0"/>
              </a:rPr>
              <a:t>Feedback (enhancements)</a:t>
            </a:r>
          </a:p>
        </p:txBody>
      </p:sp>
      <p:pic>
        <p:nvPicPr>
          <p:cNvPr id="7" name="Picture 6" descr="A computer chip with many chips&#10;&#10;Description automatically generated with medium confidence">
            <a:extLst>
              <a:ext uri="{FF2B5EF4-FFF2-40B4-BE49-F238E27FC236}">
                <a16:creationId xmlns:a16="http://schemas.microsoft.com/office/drawing/2014/main" id="{D45AF9BE-F65F-56AC-E294-794643E266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1885744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Box 3">
            <a:extLst>
              <a:ext uri="{FF2B5EF4-FFF2-40B4-BE49-F238E27FC236}">
                <a16:creationId xmlns:a16="http://schemas.microsoft.com/office/drawing/2014/main" id="{E73D01F8-477E-CA42-4B7A-98852CD15909}"/>
              </a:ext>
            </a:extLst>
          </p:cNvPr>
          <p:cNvGraphicFramePr/>
          <p:nvPr>
            <p:extLst>
              <p:ext uri="{D42A27DB-BD31-4B8C-83A1-F6EECF244321}">
                <p14:modId xmlns:p14="http://schemas.microsoft.com/office/powerpoint/2010/main" val="1971796772"/>
              </p:ext>
            </p:extLst>
          </p:nvPr>
        </p:nvGraphicFramePr>
        <p:xfrm>
          <a:off x="523875" y="1344155"/>
          <a:ext cx="10363200" cy="4467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B009DBA-01C2-F8C9-33ED-60D78A955B97}"/>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What is a Memory Grant?</a:t>
            </a:r>
            <a:endParaRPr lang="en-CA" sz="28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3460927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42558C-FF1D-B179-5191-7411D9A0533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9D1C9CB-F87E-41D8-CB68-51003D0F955F}"/>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Looking at Memory Grant</a:t>
            </a:r>
            <a:endParaRPr lang="en-CA" sz="2800" dirty="0">
              <a:solidFill>
                <a:srgbClr val="FF0000"/>
              </a:solidFill>
              <a:latin typeface="Segoe UI" panose="020B0502040204020203" pitchFamily="34" charset="0"/>
              <a:cs typeface="Segoe UI" panose="020B0502040204020203" pitchFamily="34" charset="0"/>
            </a:endParaRPr>
          </a:p>
        </p:txBody>
      </p:sp>
      <p:grpSp>
        <p:nvGrpSpPr>
          <p:cNvPr id="9" name="Group 8">
            <a:extLst>
              <a:ext uri="{FF2B5EF4-FFF2-40B4-BE49-F238E27FC236}">
                <a16:creationId xmlns:a16="http://schemas.microsoft.com/office/drawing/2014/main" id="{4AD6A5E2-A7FB-FA75-9801-9EC348C4450A}"/>
              </a:ext>
            </a:extLst>
          </p:cNvPr>
          <p:cNvGrpSpPr/>
          <p:nvPr/>
        </p:nvGrpSpPr>
        <p:grpSpPr>
          <a:xfrm>
            <a:off x="729320" y="1602674"/>
            <a:ext cx="2758461" cy="1151115"/>
            <a:chOff x="494190" y="1325808"/>
            <a:chExt cx="2758461" cy="1151115"/>
          </a:xfrm>
        </p:grpSpPr>
        <p:pic>
          <p:nvPicPr>
            <p:cNvPr id="6" name="Picture 5">
              <a:extLst>
                <a:ext uri="{FF2B5EF4-FFF2-40B4-BE49-F238E27FC236}">
                  <a16:creationId xmlns:a16="http://schemas.microsoft.com/office/drawing/2014/main" id="{9CAF1B5C-3206-240F-8AF8-7FF6D946FA54}"/>
                </a:ext>
              </a:extLst>
            </p:cNvPr>
            <p:cNvPicPr>
              <a:picLocks noChangeAspect="1"/>
            </p:cNvPicPr>
            <p:nvPr/>
          </p:nvPicPr>
          <p:blipFill>
            <a:blip r:embed="rId3"/>
            <a:stretch>
              <a:fillRect/>
            </a:stretch>
          </p:blipFill>
          <p:spPr>
            <a:xfrm>
              <a:off x="494190" y="1325808"/>
              <a:ext cx="2653960" cy="1151115"/>
            </a:xfrm>
            <a:prstGeom prst="rect">
              <a:avLst/>
            </a:prstGeom>
          </p:spPr>
        </p:pic>
        <p:sp>
          <p:nvSpPr>
            <p:cNvPr id="11" name="Oval 10">
              <a:extLst>
                <a:ext uri="{FF2B5EF4-FFF2-40B4-BE49-F238E27FC236}">
                  <a16:creationId xmlns:a16="http://schemas.microsoft.com/office/drawing/2014/main" id="{ABB2E8F2-D78E-4487-90BB-B2430A2A8B34}"/>
                </a:ext>
              </a:extLst>
            </p:cNvPr>
            <p:cNvSpPr/>
            <p:nvPr/>
          </p:nvSpPr>
          <p:spPr>
            <a:xfrm>
              <a:off x="796834" y="1979023"/>
              <a:ext cx="2455817" cy="241663"/>
            </a:xfrm>
            <a:prstGeom prst="ellipse">
              <a:avLst/>
            </a:prstGeom>
            <a:noFill/>
            <a:ln w="18000">
              <a:solidFill>
                <a:srgbClr val="E71224"/>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en-US">
                <a:solidFill>
                  <a:srgbClr val="E71224"/>
                </a:solidFill>
              </a:endParaRPr>
            </a:p>
          </p:txBody>
        </p:sp>
      </p:grpSp>
      <p:pic>
        <p:nvPicPr>
          <p:cNvPr id="12" name="Picture 11">
            <a:extLst>
              <a:ext uri="{FF2B5EF4-FFF2-40B4-BE49-F238E27FC236}">
                <a16:creationId xmlns:a16="http://schemas.microsoft.com/office/drawing/2014/main" id="{3743B730-532E-BB9E-88E1-A42C7A97F3BF}"/>
              </a:ext>
            </a:extLst>
          </p:cNvPr>
          <p:cNvPicPr>
            <a:picLocks noChangeAspect="1"/>
          </p:cNvPicPr>
          <p:nvPr/>
        </p:nvPicPr>
        <p:blipFill>
          <a:blip r:embed="rId4"/>
          <a:stretch>
            <a:fillRect/>
          </a:stretch>
        </p:blipFill>
        <p:spPr>
          <a:xfrm>
            <a:off x="729320" y="3133800"/>
            <a:ext cx="2819644" cy="1767993"/>
          </a:xfrm>
          <a:prstGeom prst="rect">
            <a:avLst/>
          </a:prstGeom>
        </p:spPr>
      </p:pic>
      <p:sp>
        <p:nvSpPr>
          <p:cNvPr id="13" name="TextBox 12">
            <a:extLst>
              <a:ext uri="{FF2B5EF4-FFF2-40B4-BE49-F238E27FC236}">
                <a16:creationId xmlns:a16="http://schemas.microsoft.com/office/drawing/2014/main" id="{C4362547-681B-1699-6418-7EDAD8B26E57}"/>
              </a:ext>
            </a:extLst>
          </p:cNvPr>
          <p:cNvSpPr txBox="1"/>
          <p:nvPr/>
        </p:nvSpPr>
        <p:spPr>
          <a:xfrm>
            <a:off x="4066902" y="1481051"/>
            <a:ext cx="5212080" cy="4708981"/>
          </a:xfrm>
          <a:prstGeom prst="rect">
            <a:avLst/>
          </a:prstGeom>
          <a:noFill/>
        </p:spPr>
        <p:txBody>
          <a:bodyPr wrap="square" rtlCol="0">
            <a:spAutoFit/>
          </a:bodyPr>
          <a:lstStyle/>
          <a:p>
            <a:r>
              <a:rPr lang="en-CA" sz="1200" dirty="0" err="1">
                <a:solidFill>
                  <a:srgbClr val="FF0000"/>
                </a:solidFill>
              </a:rPr>
              <a:t>SerialRequiredMemory</a:t>
            </a:r>
            <a:r>
              <a:rPr lang="en-CA" sz="1200" dirty="0">
                <a:solidFill>
                  <a:srgbClr val="FF0000"/>
                </a:solidFill>
              </a:rPr>
              <a:t> / Required Memory</a:t>
            </a:r>
          </a:p>
          <a:p>
            <a:pPr marL="285750" indent="-285750">
              <a:buFont typeface="Arial" panose="020B0604020202020204" pitchFamily="34" charset="0"/>
              <a:buChar char="•"/>
            </a:pPr>
            <a:r>
              <a:rPr lang="en-CA" sz="1200" dirty="0">
                <a:solidFill>
                  <a:srgbClr val="0070C0"/>
                </a:solidFill>
              </a:rPr>
              <a:t>Minimum amount of memory for the query to start execution. </a:t>
            </a:r>
          </a:p>
          <a:p>
            <a:pPr marL="285750" indent="-285750">
              <a:buFont typeface="Arial" panose="020B0604020202020204" pitchFamily="34" charset="0"/>
              <a:buChar char="•"/>
            </a:pPr>
            <a:r>
              <a:rPr lang="en-CA" sz="1200" dirty="0">
                <a:solidFill>
                  <a:srgbClr val="0070C0"/>
                </a:solidFill>
              </a:rPr>
              <a:t>Needed to create internal data structures for memory consuming operators.</a:t>
            </a:r>
          </a:p>
          <a:p>
            <a:pPr marL="285750" indent="-285750">
              <a:buFont typeface="Arial" panose="020B0604020202020204" pitchFamily="34" charset="0"/>
              <a:buChar char="•"/>
            </a:pPr>
            <a:r>
              <a:rPr lang="en-CA" sz="1200" dirty="0">
                <a:solidFill>
                  <a:srgbClr val="0070C0"/>
                </a:solidFill>
              </a:rPr>
              <a:t>Calculated at compile time.</a:t>
            </a:r>
          </a:p>
          <a:p>
            <a:endParaRPr lang="en-CA" sz="1200" dirty="0">
              <a:solidFill>
                <a:srgbClr val="0070C0"/>
              </a:solidFill>
            </a:endParaRPr>
          </a:p>
          <a:p>
            <a:r>
              <a:rPr lang="en-CA" sz="1200" dirty="0">
                <a:solidFill>
                  <a:srgbClr val="FF0000"/>
                </a:solidFill>
              </a:rPr>
              <a:t>Serial Desired Memory / Desired Memory</a:t>
            </a:r>
            <a:r>
              <a:rPr lang="en-CA" sz="1200" dirty="0">
                <a:solidFill>
                  <a:srgbClr val="0070C0"/>
                </a:solidFill>
              </a:rPr>
              <a:t> </a:t>
            </a:r>
          </a:p>
          <a:p>
            <a:pPr marL="171450" indent="-171450">
              <a:buFont typeface="Arial" panose="020B0604020202020204" pitchFamily="34" charset="0"/>
              <a:buChar char="•"/>
            </a:pPr>
            <a:r>
              <a:rPr lang="en-CA" sz="1200" dirty="0">
                <a:solidFill>
                  <a:srgbClr val="0070C0"/>
                </a:solidFill>
              </a:rPr>
              <a:t>Required memory + ideal memory for all data to be processed in memory</a:t>
            </a:r>
          </a:p>
          <a:p>
            <a:pPr marL="171450" indent="-171450">
              <a:buFont typeface="Arial" panose="020B0604020202020204" pitchFamily="34" charset="0"/>
              <a:buChar char="•"/>
            </a:pPr>
            <a:r>
              <a:rPr lang="en-CA" sz="1200" dirty="0">
                <a:solidFill>
                  <a:srgbClr val="0070C0"/>
                </a:solidFill>
              </a:rPr>
              <a:t>Depends on cardinality and size estimates.</a:t>
            </a:r>
          </a:p>
          <a:p>
            <a:pPr marL="171450" indent="-171450">
              <a:buFont typeface="Arial" panose="020B0604020202020204" pitchFamily="34" charset="0"/>
              <a:buChar char="•"/>
            </a:pPr>
            <a:r>
              <a:rPr lang="en-CA" sz="1200" dirty="0">
                <a:solidFill>
                  <a:srgbClr val="0070C0"/>
                </a:solidFill>
              </a:rPr>
              <a:t>Calculated at compile time.</a:t>
            </a:r>
          </a:p>
          <a:p>
            <a:pPr marL="171450" indent="-171450">
              <a:buFont typeface="Arial" panose="020B0604020202020204" pitchFamily="34" charset="0"/>
              <a:buChar char="•"/>
            </a:pPr>
            <a:endParaRPr lang="en-CA" sz="1200" dirty="0">
              <a:solidFill>
                <a:srgbClr val="0070C0"/>
              </a:solidFill>
            </a:endParaRPr>
          </a:p>
          <a:p>
            <a:r>
              <a:rPr lang="en-CA" sz="1200" dirty="0">
                <a:solidFill>
                  <a:srgbClr val="FF0000"/>
                </a:solidFill>
              </a:rPr>
              <a:t>Requested Memory</a:t>
            </a:r>
          </a:p>
          <a:p>
            <a:pPr marL="171450" indent="-171450">
              <a:buFont typeface="Arial" panose="020B0604020202020204" pitchFamily="34" charset="0"/>
              <a:buChar char="•"/>
            </a:pPr>
            <a:r>
              <a:rPr lang="en-CA" sz="1200" dirty="0">
                <a:solidFill>
                  <a:srgbClr val="0070C0"/>
                </a:solidFill>
              </a:rPr>
              <a:t>Amount of memory actually requested for the query. </a:t>
            </a:r>
          </a:p>
          <a:p>
            <a:pPr marL="171450" indent="-171450">
              <a:buFont typeface="Arial" panose="020B0604020202020204" pitchFamily="34" charset="0"/>
              <a:buChar char="•"/>
            </a:pPr>
            <a:r>
              <a:rPr lang="en-CA" sz="1200" dirty="0">
                <a:solidFill>
                  <a:srgbClr val="0070C0"/>
                </a:solidFill>
              </a:rPr>
              <a:t>Can be less than </a:t>
            </a:r>
            <a:r>
              <a:rPr lang="en-CA" sz="1200" dirty="0" err="1">
                <a:solidFill>
                  <a:srgbClr val="0070C0"/>
                </a:solidFill>
              </a:rPr>
              <a:t>DesiredMemory</a:t>
            </a:r>
            <a:r>
              <a:rPr lang="en-CA" sz="1200" dirty="0">
                <a:solidFill>
                  <a:srgbClr val="0070C0"/>
                </a:solidFill>
              </a:rPr>
              <a:t> (or even </a:t>
            </a:r>
            <a:r>
              <a:rPr lang="en-CA" sz="1200" dirty="0" err="1">
                <a:solidFill>
                  <a:srgbClr val="0070C0"/>
                </a:solidFill>
              </a:rPr>
              <a:t>RequiredMemory</a:t>
            </a:r>
            <a:r>
              <a:rPr lang="en-CA" sz="1200" dirty="0">
                <a:solidFill>
                  <a:srgbClr val="0070C0"/>
                </a:solidFill>
              </a:rPr>
              <a:t>) if for example there is system memory shortfall </a:t>
            </a:r>
          </a:p>
          <a:p>
            <a:pPr marL="171450" indent="-171450">
              <a:buFont typeface="Arial" panose="020B0604020202020204" pitchFamily="34" charset="0"/>
              <a:buChar char="•"/>
            </a:pPr>
            <a:endParaRPr lang="en-CA" sz="1200" dirty="0">
              <a:solidFill>
                <a:srgbClr val="0070C0"/>
              </a:solidFill>
            </a:endParaRPr>
          </a:p>
          <a:p>
            <a:r>
              <a:rPr lang="en-CA" sz="1200" dirty="0" err="1">
                <a:solidFill>
                  <a:srgbClr val="FF0000"/>
                </a:solidFill>
              </a:rPr>
              <a:t>GrantedMemory</a:t>
            </a:r>
            <a:endParaRPr lang="en-CA" sz="1200" dirty="0">
              <a:solidFill>
                <a:srgbClr val="FF0000"/>
              </a:solidFill>
            </a:endParaRPr>
          </a:p>
          <a:p>
            <a:pPr marL="171450" indent="-171450">
              <a:buFont typeface="Arial" panose="020B0604020202020204" pitchFamily="34" charset="0"/>
              <a:buChar char="•"/>
            </a:pPr>
            <a:r>
              <a:rPr lang="en-CA" sz="1200" dirty="0">
                <a:solidFill>
                  <a:srgbClr val="0070C0"/>
                </a:solidFill>
              </a:rPr>
              <a:t>Amount of memory actually granted to the query.</a:t>
            </a:r>
          </a:p>
          <a:p>
            <a:endParaRPr lang="en-CA" sz="1200" dirty="0">
              <a:solidFill>
                <a:srgbClr val="0070C0"/>
              </a:solidFill>
            </a:endParaRPr>
          </a:p>
          <a:p>
            <a:r>
              <a:rPr lang="en-CA" sz="1200" dirty="0" err="1">
                <a:solidFill>
                  <a:srgbClr val="FF0000"/>
                </a:solidFill>
              </a:rPr>
              <a:t>MaxUsedMemory</a:t>
            </a:r>
            <a:endParaRPr lang="en-CA" sz="1200" dirty="0">
              <a:solidFill>
                <a:srgbClr val="FF0000"/>
              </a:solidFill>
            </a:endParaRPr>
          </a:p>
          <a:p>
            <a:pPr marL="171450" indent="-171450">
              <a:buFont typeface="Arial" panose="020B0604020202020204" pitchFamily="34" charset="0"/>
              <a:buChar char="•"/>
            </a:pPr>
            <a:r>
              <a:rPr lang="en-CA" sz="1200" dirty="0">
                <a:solidFill>
                  <a:srgbClr val="0070C0"/>
                </a:solidFill>
              </a:rPr>
              <a:t>Amount of memory actually used by the query during execution time.</a:t>
            </a:r>
          </a:p>
          <a:p>
            <a:pPr marL="171450" indent="-171450">
              <a:buFont typeface="Arial" panose="020B0604020202020204" pitchFamily="34" charset="0"/>
              <a:buChar char="•"/>
            </a:pPr>
            <a:endParaRPr lang="en-CA" sz="1200" dirty="0">
              <a:solidFill>
                <a:srgbClr val="0070C0"/>
              </a:solidFill>
            </a:endParaRPr>
          </a:p>
          <a:p>
            <a:r>
              <a:rPr lang="en-CA" sz="1200" dirty="0" err="1">
                <a:solidFill>
                  <a:srgbClr val="FF0000"/>
                </a:solidFill>
              </a:rPr>
              <a:t>GrantWaitTime</a:t>
            </a:r>
            <a:endParaRPr lang="en-CA" sz="1200" dirty="0">
              <a:solidFill>
                <a:srgbClr val="FF0000"/>
              </a:solidFill>
            </a:endParaRPr>
          </a:p>
          <a:p>
            <a:pPr marL="171450" indent="-171450">
              <a:buFont typeface="Arial" panose="020B0604020202020204" pitchFamily="34" charset="0"/>
              <a:buChar char="•"/>
            </a:pPr>
            <a:r>
              <a:rPr lang="en-CA" sz="1200" dirty="0">
                <a:solidFill>
                  <a:srgbClr val="0070C0"/>
                </a:solidFill>
              </a:rPr>
              <a:t>Amount (in milliseconds) that query had to wait before memory is granted.</a:t>
            </a:r>
          </a:p>
          <a:p>
            <a:pPr marL="171450" indent="-171450">
              <a:buFont typeface="Arial" panose="020B0604020202020204" pitchFamily="34" charset="0"/>
              <a:buChar char="•"/>
            </a:pPr>
            <a:r>
              <a:rPr lang="en-CA" sz="1200" dirty="0">
                <a:solidFill>
                  <a:srgbClr val="0070C0"/>
                </a:solidFill>
              </a:rPr>
              <a:t>Think, RESOURCE SEMAPHORE waits.</a:t>
            </a:r>
          </a:p>
          <a:p>
            <a:pPr marL="742950" lvl="1" indent="-285750">
              <a:buFont typeface="Arial" panose="020B0604020202020204" pitchFamily="34" charset="0"/>
              <a:buChar char="•"/>
            </a:pPr>
            <a:endParaRPr lang="en-CA" sz="1200" dirty="0">
              <a:solidFill>
                <a:srgbClr val="0070C0"/>
              </a:solidFill>
            </a:endParaRPr>
          </a:p>
        </p:txBody>
      </p:sp>
    </p:spTree>
    <p:extLst>
      <p:ext uri="{BB962C8B-B14F-4D97-AF65-F5344CB8AC3E}">
        <p14:creationId xmlns:p14="http://schemas.microsoft.com/office/powerpoint/2010/main" val="155184287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5931B8-3238-FFC3-9D78-0EC20C145693}"/>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Problems with Memory Grant</a:t>
            </a:r>
            <a:endParaRPr lang="en-CA" sz="2800" dirty="0">
              <a:solidFill>
                <a:srgbClr val="FF0000"/>
              </a:solidFill>
              <a:latin typeface="Segoe UI" panose="020B0502040204020203" pitchFamily="34" charset="0"/>
              <a:cs typeface="Segoe UI" panose="020B0502040204020203" pitchFamily="34" charset="0"/>
            </a:endParaRPr>
          </a:p>
        </p:txBody>
      </p:sp>
      <p:graphicFrame>
        <p:nvGraphicFramePr>
          <p:cNvPr id="3" name="Diagram 2">
            <a:extLst>
              <a:ext uri="{FF2B5EF4-FFF2-40B4-BE49-F238E27FC236}">
                <a16:creationId xmlns:a16="http://schemas.microsoft.com/office/drawing/2014/main" id="{4EE6A75E-1976-B64C-DBD7-56FDE67D5012}"/>
              </a:ext>
            </a:extLst>
          </p:cNvPr>
          <p:cNvGraphicFramePr/>
          <p:nvPr>
            <p:extLst>
              <p:ext uri="{D42A27DB-BD31-4B8C-83A1-F6EECF244321}">
                <p14:modId xmlns:p14="http://schemas.microsoft.com/office/powerpoint/2010/main" val="4036371979"/>
              </p:ext>
            </p:extLst>
          </p:nvPr>
        </p:nvGraphicFramePr>
        <p:xfrm>
          <a:off x="834174" y="1326776"/>
          <a:ext cx="6807200" cy="5100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69126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56EA7-BF77-2D90-C592-1A5B432CF985}"/>
            </a:ext>
          </a:extLst>
        </p:cNvPr>
        <p:cNvGrpSpPr/>
        <p:nvPr/>
      </p:nvGrpSpPr>
      <p:grpSpPr>
        <a:xfrm>
          <a:off x="0" y="0"/>
          <a:ext cx="0" cy="0"/>
          <a:chOff x="0" y="0"/>
          <a:chExt cx="0" cy="0"/>
        </a:xfrm>
      </p:grpSpPr>
      <p:pic>
        <p:nvPicPr>
          <p:cNvPr id="3074" name="Picture 2" descr="create image to be used for a Powerpoint slide on tech demo">
            <a:extLst>
              <a:ext uri="{FF2B5EF4-FFF2-40B4-BE49-F238E27FC236}">
                <a16:creationId xmlns:a16="http://schemas.microsoft.com/office/drawing/2014/main" id="{1A1B3317-C8E3-A589-32C3-75F8FD1375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BFDE38C-4F91-2743-95CD-913A14D0D2B3}"/>
              </a:ext>
            </a:extLst>
          </p:cNvPr>
          <p:cNvSpPr txBox="1"/>
          <p:nvPr/>
        </p:nvSpPr>
        <p:spPr>
          <a:xfrm>
            <a:off x="267564" y="2412423"/>
            <a:ext cx="4190135" cy="954107"/>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Quick Demo (of the problem)</a:t>
            </a:r>
          </a:p>
        </p:txBody>
      </p:sp>
    </p:spTree>
    <p:extLst>
      <p:ext uri="{BB962C8B-B14F-4D97-AF65-F5344CB8AC3E}">
        <p14:creationId xmlns:p14="http://schemas.microsoft.com/office/powerpoint/2010/main" val="2021629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Box 3">
            <a:extLst>
              <a:ext uri="{FF2B5EF4-FFF2-40B4-BE49-F238E27FC236}">
                <a16:creationId xmlns:a16="http://schemas.microsoft.com/office/drawing/2014/main" id="{E73D01F8-477E-CA42-4B7A-98852CD15909}"/>
              </a:ext>
            </a:extLst>
          </p:cNvPr>
          <p:cNvGraphicFramePr/>
          <p:nvPr>
            <p:extLst>
              <p:ext uri="{D42A27DB-BD31-4B8C-83A1-F6EECF244321}">
                <p14:modId xmlns:p14="http://schemas.microsoft.com/office/powerpoint/2010/main" val="3500693996"/>
              </p:ext>
            </p:extLst>
          </p:nvPr>
        </p:nvGraphicFramePr>
        <p:xfrm>
          <a:off x="523875" y="1344155"/>
          <a:ext cx="10363200" cy="44670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B009DBA-01C2-F8C9-33ED-60D78A955B97}"/>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What is Memory Grant Feedback?</a:t>
            </a:r>
            <a:endParaRPr lang="en-CA" sz="28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0660009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6EBA4B-2C63-1DE4-984A-A10DC92BE655}"/>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Batch Mode Memory Grant Feedback (2017)</a:t>
            </a:r>
            <a:endParaRPr lang="en-CA" sz="2800" dirty="0">
              <a:solidFill>
                <a:srgbClr val="FF0000"/>
              </a:solidFill>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AE09E285-0BCC-6530-E33A-9CC462DAD593}"/>
              </a:ext>
            </a:extLst>
          </p:cNvPr>
          <p:cNvPicPr>
            <a:picLocks noChangeAspect="1"/>
          </p:cNvPicPr>
          <p:nvPr/>
        </p:nvPicPr>
        <p:blipFill>
          <a:blip r:embed="rId2"/>
          <a:stretch>
            <a:fillRect/>
          </a:stretch>
        </p:blipFill>
        <p:spPr>
          <a:xfrm>
            <a:off x="1223962" y="1698623"/>
            <a:ext cx="3269113" cy="4185763"/>
          </a:xfrm>
          <a:prstGeom prst="rect">
            <a:avLst/>
          </a:prstGeom>
        </p:spPr>
      </p:pic>
      <p:sp>
        <p:nvSpPr>
          <p:cNvPr id="4" name="Arrow: Right 3">
            <a:extLst>
              <a:ext uri="{FF2B5EF4-FFF2-40B4-BE49-F238E27FC236}">
                <a16:creationId xmlns:a16="http://schemas.microsoft.com/office/drawing/2014/main" id="{EDC0FB1D-DB55-AFAB-19A3-89A37844C60A}"/>
              </a:ext>
            </a:extLst>
          </p:cNvPr>
          <p:cNvSpPr/>
          <p:nvPr/>
        </p:nvSpPr>
        <p:spPr>
          <a:xfrm>
            <a:off x="4820122" y="3334305"/>
            <a:ext cx="1143000" cy="457200"/>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87273D30-912B-0C3A-B88C-AEEF81951C53}"/>
              </a:ext>
            </a:extLst>
          </p:cNvPr>
          <p:cNvPicPr>
            <a:picLocks noChangeAspect="1"/>
          </p:cNvPicPr>
          <p:nvPr/>
        </p:nvPicPr>
        <p:blipFill>
          <a:blip r:embed="rId3"/>
          <a:stretch>
            <a:fillRect/>
          </a:stretch>
        </p:blipFill>
        <p:spPr>
          <a:xfrm>
            <a:off x="6290169" y="2750403"/>
            <a:ext cx="4832248" cy="1625003"/>
          </a:xfrm>
          <a:prstGeom prst="rect">
            <a:avLst/>
          </a:prstGeom>
        </p:spPr>
      </p:pic>
    </p:spTree>
    <p:extLst>
      <p:ext uri="{BB962C8B-B14F-4D97-AF65-F5344CB8AC3E}">
        <p14:creationId xmlns:p14="http://schemas.microsoft.com/office/powerpoint/2010/main" val="12216387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6EBA4B-2C63-1DE4-984A-A10DC92BE655}"/>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Row Mode Memory Grant Feedback (2019)</a:t>
            </a:r>
            <a:endParaRPr lang="en-CA" sz="2800" dirty="0">
              <a:solidFill>
                <a:srgbClr val="FF0000"/>
              </a:solidFill>
              <a:latin typeface="Segoe UI" panose="020B0502040204020203" pitchFamily="34" charset="0"/>
              <a:cs typeface="Segoe UI" panose="020B0502040204020203" pitchFamily="34" charset="0"/>
            </a:endParaRPr>
          </a:p>
        </p:txBody>
      </p:sp>
      <p:sp>
        <p:nvSpPr>
          <p:cNvPr id="4" name="Arrow: Right 3">
            <a:extLst>
              <a:ext uri="{FF2B5EF4-FFF2-40B4-BE49-F238E27FC236}">
                <a16:creationId xmlns:a16="http://schemas.microsoft.com/office/drawing/2014/main" id="{EDC0FB1D-DB55-AFAB-19A3-89A37844C60A}"/>
              </a:ext>
            </a:extLst>
          </p:cNvPr>
          <p:cNvSpPr/>
          <p:nvPr/>
        </p:nvSpPr>
        <p:spPr>
          <a:xfrm>
            <a:off x="4820122" y="3334305"/>
            <a:ext cx="1143000" cy="457200"/>
          </a:xfrm>
          <a:prstGeom prst="rightArrow">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D1A9A16C-A48F-AB0E-978E-9908961637B7}"/>
              </a:ext>
            </a:extLst>
          </p:cNvPr>
          <p:cNvPicPr>
            <a:picLocks noChangeAspect="1"/>
          </p:cNvPicPr>
          <p:nvPr/>
        </p:nvPicPr>
        <p:blipFill>
          <a:blip r:embed="rId2"/>
          <a:stretch>
            <a:fillRect/>
          </a:stretch>
        </p:blipFill>
        <p:spPr>
          <a:xfrm>
            <a:off x="1323182" y="1604999"/>
            <a:ext cx="3077839" cy="4548092"/>
          </a:xfrm>
          <a:prstGeom prst="rect">
            <a:avLst/>
          </a:prstGeom>
        </p:spPr>
      </p:pic>
      <p:pic>
        <p:nvPicPr>
          <p:cNvPr id="7" name="Picture 6">
            <a:extLst>
              <a:ext uri="{FF2B5EF4-FFF2-40B4-BE49-F238E27FC236}">
                <a16:creationId xmlns:a16="http://schemas.microsoft.com/office/drawing/2014/main" id="{08DAC42A-2CCE-7EFC-AFA8-76A20FE8476B}"/>
              </a:ext>
            </a:extLst>
          </p:cNvPr>
          <p:cNvPicPr>
            <a:picLocks noChangeAspect="1"/>
          </p:cNvPicPr>
          <p:nvPr/>
        </p:nvPicPr>
        <p:blipFill>
          <a:blip r:embed="rId3"/>
          <a:stretch>
            <a:fillRect/>
          </a:stretch>
        </p:blipFill>
        <p:spPr>
          <a:xfrm>
            <a:off x="6382223" y="2675975"/>
            <a:ext cx="4564850" cy="1506050"/>
          </a:xfrm>
          <a:prstGeom prst="rect">
            <a:avLst/>
          </a:prstGeom>
        </p:spPr>
      </p:pic>
    </p:spTree>
    <p:extLst>
      <p:ext uri="{BB962C8B-B14F-4D97-AF65-F5344CB8AC3E}">
        <p14:creationId xmlns:p14="http://schemas.microsoft.com/office/powerpoint/2010/main" val="1464798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6EBA4B-2C63-1DE4-984A-A10DC92BE655}"/>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Percentile Feedback and Persistence (2022)</a:t>
            </a:r>
            <a:endParaRPr lang="en-CA" sz="2800" dirty="0">
              <a:solidFill>
                <a:srgbClr val="FF0000"/>
              </a:solidFill>
              <a:latin typeface="Segoe UI" panose="020B0502040204020203" pitchFamily="34" charset="0"/>
              <a:cs typeface="Segoe UI" panose="020B0502040204020203" pitchFamily="34" charset="0"/>
            </a:endParaRPr>
          </a:p>
        </p:txBody>
      </p:sp>
      <p:graphicFrame>
        <p:nvGraphicFramePr>
          <p:cNvPr id="5" name="Diagram 4">
            <a:extLst>
              <a:ext uri="{FF2B5EF4-FFF2-40B4-BE49-F238E27FC236}">
                <a16:creationId xmlns:a16="http://schemas.microsoft.com/office/drawing/2014/main" id="{F87E10EC-BE7A-7987-A949-57DBF2A397A9}"/>
              </a:ext>
            </a:extLst>
          </p:cNvPr>
          <p:cNvGraphicFramePr/>
          <p:nvPr>
            <p:extLst>
              <p:ext uri="{D42A27DB-BD31-4B8C-83A1-F6EECF244321}">
                <p14:modId xmlns:p14="http://schemas.microsoft.com/office/powerpoint/2010/main" val="2875198046"/>
              </p:ext>
            </p:extLst>
          </p:nvPr>
        </p:nvGraphicFramePr>
        <p:xfrm>
          <a:off x="469977" y="1253483"/>
          <a:ext cx="8360258" cy="47520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2315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sql server intelligent query processing">
            <a:extLst>
              <a:ext uri="{FF2B5EF4-FFF2-40B4-BE49-F238E27FC236}">
                <a16:creationId xmlns:a16="http://schemas.microsoft.com/office/drawing/2014/main" id="{FB40A724-7FD8-E6F6-0A06-27BDCD65B5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4938DCA-EE3D-2CCB-1CEE-C9B6AF68F791}"/>
              </a:ext>
            </a:extLst>
          </p:cNvPr>
          <p:cNvSpPr txBox="1"/>
          <p:nvPr/>
        </p:nvSpPr>
        <p:spPr>
          <a:xfrm>
            <a:off x="301334" y="1583091"/>
            <a:ext cx="4800601" cy="523220"/>
          </a:xfrm>
          <a:prstGeom prst="rect">
            <a:avLst/>
          </a:prstGeom>
          <a:noFill/>
        </p:spPr>
        <p:txBody>
          <a:bodyPr wrap="square" rtlCol="0">
            <a:spAutoFit/>
          </a:bodyPr>
          <a:lstStyle/>
          <a:p>
            <a:r>
              <a:rPr lang="en-CA" sz="2800" b="1">
                <a:solidFill>
                  <a:srgbClr val="FF0000"/>
                </a:solidFill>
                <a:latin typeface="Segoe UI" panose="020B0502040204020203" pitchFamily="34" charset="0"/>
                <a:cs typeface="Segoe UI" panose="020B0502040204020203" pitchFamily="34" charset="0"/>
              </a:rPr>
              <a:t>What’s new in SQL 2022?</a:t>
            </a:r>
            <a:endParaRPr lang="en-CA" sz="2800" dirty="0">
              <a:solidFill>
                <a:srgbClr val="FF0000"/>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99911E62-B16B-1419-4424-651BEA3F7DBF}"/>
              </a:ext>
            </a:extLst>
          </p:cNvPr>
          <p:cNvSpPr txBox="1"/>
          <p:nvPr/>
        </p:nvSpPr>
        <p:spPr>
          <a:xfrm>
            <a:off x="301333" y="2106311"/>
            <a:ext cx="4800601" cy="1323439"/>
          </a:xfrm>
          <a:prstGeom prst="rect">
            <a:avLst/>
          </a:prstGeom>
          <a:noFill/>
        </p:spPr>
        <p:txBody>
          <a:bodyPr wrap="square" rtlCol="0">
            <a:spAutoFit/>
          </a:bodyPr>
          <a:lstStyle/>
          <a:p>
            <a:pPr marL="342900" indent="-342900">
              <a:buFont typeface="Arial" panose="020B0604020202020204" pitchFamily="34" charset="0"/>
              <a:buChar char="•"/>
            </a:pPr>
            <a:r>
              <a:rPr lang="en-CA" sz="2000" dirty="0">
                <a:solidFill>
                  <a:srgbClr val="0070C0"/>
                </a:solidFill>
              </a:rPr>
              <a:t>Cardinality Estimation (CE) Feedback</a:t>
            </a:r>
          </a:p>
          <a:p>
            <a:pPr marL="342900" indent="-342900">
              <a:buFont typeface="Arial" panose="020B0604020202020204" pitchFamily="34" charset="0"/>
              <a:buChar char="•"/>
            </a:pPr>
            <a:r>
              <a:rPr lang="en-CA" sz="2000" dirty="0">
                <a:solidFill>
                  <a:srgbClr val="0070C0"/>
                </a:solidFill>
              </a:rPr>
              <a:t>Degree of Parallelism (DOP) Feedback</a:t>
            </a:r>
          </a:p>
          <a:p>
            <a:pPr marL="342900" indent="-342900">
              <a:buFont typeface="Arial" panose="020B0604020202020204" pitchFamily="34" charset="0"/>
              <a:buChar char="•"/>
            </a:pPr>
            <a:r>
              <a:rPr lang="en-CA" sz="2000" dirty="0">
                <a:solidFill>
                  <a:srgbClr val="0070C0"/>
                </a:solidFill>
              </a:rPr>
              <a:t>Memory Grant Feedback Enhancements</a:t>
            </a:r>
          </a:p>
          <a:p>
            <a:pPr marL="342900" indent="-342900">
              <a:buFont typeface="Arial" panose="020B0604020202020204" pitchFamily="34" charset="0"/>
              <a:buChar char="•"/>
            </a:pPr>
            <a:r>
              <a:rPr lang="en-CA" sz="2000" dirty="0">
                <a:solidFill>
                  <a:srgbClr val="0070C0"/>
                </a:solidFill>
              </a:rPr>
              <a:t>Parameter Sensitive Plan Optimization</a:t>
            </a:r>
          </a:p>
        </p:txBody>
      </p:sp>
      <p:pic>
        <p:nvPicPr>
          <p:cNvPr id="5122" name="Picture 2" descr="SQL Server 2017 Standard - 2 Core – Trusted Tech Team">
            <a:extLst>
              <a:ext uri="{FF2B5EF4-FFF2-40B4-BE49-F238E27FC236}">
                <a16:creationId xmlns:a16="http://schemas.microsoft.com/office/drawing/2014/main" id="{76A06F65-D100-3586-53AA-BBCE25AA27CE}"/>
              </a:ext>
            </a:extLst>
          </p:cNvPr>
          <p:cNvPicPr>
            <a:picLocks noChangeAspect="1" noChangeArrowheads="1"/>
          </p:cNvPicPr>
          <p:nvPr/>
        </p:nvPicPr>
        <p:blipFill>
          <a:blip r:embed="rId4">
            <a:alphaModFix amt="29000"/>
            <a:extLst>
              <a:ext uri="{BEBA8EAE-BF5A-486C-A8C5-ECC9F3942E4B}">
                <a14:imgProps xmlns:a14="http://schemas.microsoft.com/office/drawing/2010/main">
                  <a14:imgLayer r:embed="rId5">
                    <a14:imgEffect>
                      <a14:colorTemperature colorTemp="10912"/>
                    </a14:imgEffect>
                    <a14:imgEffect>
                      <a14:saturation sat="321000"/>
                    </a14:imgEffect>
                    <a14:imgEffect>
                      <a14:brightnessContrast bright="-9000" contrast="34000"/>
                    </a14:imgEffect>
                  </a14:imgLayer>
                </a14:imgProps>
              </a:ext>
              <a:ext uri="{28A0092B-C50C-407E-A947-70E740481C1C}">
                <a14:useLocalDpi xmlns:a14="http://schemas.microsoft.com/office/drawing/2010/main" val="0"/>
              </a:ext>
            </a:extLst>
          </a:blip>
          <a:srcRect/>
          <a:stretch>
            <a:fillRect/>
          </a:stretch>
        </p:blipFill>
        <p:spPr bwMode="auto">
          <a:xfrm>
            <a:off x="5602941" y="206502"/>
            <a:ext cx="2581275" cy="1451967"/>
          </a:xfrm>
          <a:prstGeom prst="rect">
            <a:avLst/>
          </a:prstGeom>
          <a:noFill/>
          <a:effectLst>
            <a:glow rad="12700">
              <a:srgbClr val="00B0F0">
                <a:alpha val="62000"/>
              </a:srgbClr>
            </a:glow>
            <a:outerShdw blurRad="50800" dist="50800" dir="5400000" algn="ctr" rotWithShape="0">
              <a:srgbClr val="000000">
                <a:alpha val="76000"/>
              </a:srgbClr>
            </a:outerShdw>
            <a:reflection endPos="0" dist="50800" dir="5400000" sy="-100000" algn="bl" rotWithShape="0"/>
            <a:softEdge rad="381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116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6EBA4B-2C63-1DE4-984A-A10DC92BE655}"/>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Feedback Persistence</a:t>
            </a:r>
            <a:endParaRPr lang="en-CA" sz="2800" dirty="0">
              <a:solidFill>
                <a:srgbClr val="FF0000"/>
              </a:solidFill>
              <a:latin typeface="Segoe UI" panose="020B0502040204020203" pitchFamily="34" charset="0"/>
              <a:cs typeface="Segoe UI" panose="020B0502040204020203" pitchFamily="34" charset="0"/>
            </a:endParaRPr>
          </a:p>
        </p:txBody>
      </p:sp>
      <p:sp>
        <p:nvSpPr>
          <p:cNvPr id="4" name="TextBox 3">
            <a:extLst>
              <a:ext uri="{FF2B5EF4-FFF2-40B4-BE49-F238E27FC236}">
                <a16:creationId xmlns:a16="http://schemas.microsoft.com/office/drawing/2014/main" id="{B9225CF8-595B-1D28-841C-CC37AC083EC6}"/>
              </a:ext>
            </a:extLst>
          </p:cNvPr>
          <p:cNvSpPr txBox="1"/>
          <p:nvPr/>
        </p:nvSpPr>
        <p:spPr>
          <a:xfrm>
            <a:off x="467283" y="1474492"/>
            <a:ext cx="4152774" cy="4303464"/>
          </a:xfrm>
          <a:prstGeom prst="rect">
            <a:avLst/>
          </a:prstGeom>
        </p:spPr>
        <p:txBody>
          <a:bodyPr vert="horz" lIns="91440" tIns="45720" rIns="91440" bIns="45720" rtlCol="0">
            <a:normAutofit lnSpcReduction="10000"/>
          </a:bodyPr>
          <a:lstStyle/>
          <a:p>
            <a:pPr marL="57150">
              <a:lnSpc>
                <a:spcPct val="90000"/>
              </a:lnSpc>
              <a:spcBef>
                <a:spcPts val="1200"/>
              </a:spcBef>
              <a:defRPr/>
            </a:pPr>
            <a:r>
              <a:rPr lang="en-US" sz="2000" b="1" dirty="0">
                <a:solidFill>
                  <a:srgbClr val="0070C0"/>
                </a:solidFill>
                <a:cs typeface="Segoe UI Semibold" panose="020B0702040204020203" pitchFamily="34" charset="0"/>
              </a:rPr>
              <a:t>Persisted Feedback</a:t>
            </a:r>
          </a:p>
          <a:p>
            <a:pPr marL="400050" indent="-342900">
              <a:lnSpc>
                <a:spcPct val="90000"/>
              </a:lnSpc>
              <a:spcBef>
                <a:spcPts val="1200"/>
              </a:spcBef>
              <a:buFont typeface="Wingdings" panose="05000000000000000000" pitchFamily="2" charset="2"/>
              <a:buChar char="ü"/>
              <a:defRPr/>
            </a:pPr>
            <a:r>
              <a:rPr lang="en-US" sz="2000" dirty="0">
                <a:solidFill>
                  <a:srgbClr val="0070C0"/>
                </a:solidFill>
                <a:cs typeface="Segoe UI Semibold" panose="020B0702040204020203" pitchFamily="34" charset="0"/>
              </a:rPr>
              <a:t>MGF is now  persisted in Query Store to address the issue of losing MGF data from the plan cache due to recompilations, restarts, etc.</a:t>
            </a:r>
          </a:p>
          <a:p>
            <a:pPr marL="285750" indent="-228600">
              <a:lnSpc>
                <a:spcPct val="90000"/>
              </a:lnSpc>
              <a:spcBef>
                <a:spcPts val="1200"/>
              </a:spcBef>
              <a:buFont typeface="Arial" panose="020B0604020202020204" pitchFamily="34" charset="0"/>
              <a:buChar char="•"/>
              <a:defRPr/>
            </a:pPr>
            <a:endParaRPr lang="en-US" sz="2000" dirty="0">
              <a:solidFill>
                <a:srgbClr val="0070C0"/>
              </a:solidFill>
              <a:cs typeface="Segoe UI Semibold" panose="020B0702040204020203" pitchFamily="34" charset="0"/>
            </a:endParaRPr>
          </a:p>
          <a:p>
            <a:pPr marL="57150">
              <a:lnSpc>
                <a:spcPct val="90000"/>
              </a:lnSpc>
              <a:spcBef>
                <a:spcPts val="1200"/>
              </a:spcBef>
              <a:defRPr/>
            </a:pPr>
            <a:r>
              <a:rPr lang="en-US" sz="2000" b="1" dirty="0">
                <a:solidFill>
                  <a:srgbClr val="0070C0"/>
                </a:solidFill>
                <a:cs typeface="Segoe UI Semibold" panose="020B0702040204020203" pitchFamily="34" charset="0"/>
              </a:rPr>
              <a:t>Minimize overhead</a:t>
            </a:r>
          </a:p>
          <a:p>
            <a:pPr marL="400050" indent="-342900">
              <a:lnSpc>
                <a:spcPct val="90000"/>
              </a:lnSpc>
              <a:spcBef>
                <a:spcPts val="1200"/>
              </a:spcBef>
              <a:buFont typeface="Wingdings" panose="05000000000000000000" pitchFamily="2" charset="2"/>
              <a:buChar char="ü"/>
              <a:defRPr/>
            </a:pPr>
            <a:r>
              <a:rPr lang="en-US" sz="2000" dirty="0">
                <a:solidFill>
                  <a:srgbClr val="0070C0"/>
                </a:solidFill>
                <a:cs typeface="Segoe UI Semibold" panose="020B0702040204020203" pitchFamily="34" charset="0"/>
              </a:rPr>
              <a:t>Intelligent policy controlling when to persist</a:t>
            </a:r>
          </a:p>
          <a:p>
            <a:pPr marL="400050" indent="-342900">
              <a:lnSpc>
                <a:spcPct val="90000"/>
              </a:lnSpc>
              <a:spcBef>
                <a:spcPts val="1200"/>
              </a:spcBef>
              <a:buFont typeface="Wingdings" panose="05000000000000000000" pitchFamily="2" charset="2"/>
              <a:buChar char="ü"/>
              <a:defRPr/>
            </a:pPr>
            <a:r>
              <a:rPr lang="en-US" sz="2000" dirty="0">
                <a:solidFill>
                  <a:srgbClr val="0070C0"/>
                </a:solidFill>
                <a:cs typeface="Segoe UI Semibold" panose="020B0702040204020203" pitchFamily="34" charset="0"/>
              </a:rPr>
              <a:t>Storing feedback in QDS is done asynchronously using a background thread</a:t>
            </a:r>
          </a:p>
        </p:txBody>
      </p:sp>
      <p:pic>
        <p:nvPicPr>
          <p:cNvPr id="6" name="Picture 5">
            <a:extLst>
              <a:ext uri="{FF2B5EF4-FFF2-40B4-BE49-F238E27FC236}">
                <a16:creationId xmlns:a16="http://schemas.microsoft.com/office/drawing/2014/main" id="{19780F85-2A65-EF89-7D87-E962E7D2A7C3}"/>
              </a:ext>
            </a:extLst>
          </p:cNvPr>
          <p:cNvPicPr>
            <a:picLocks noChangeAspect="1"/>
          </p:cNvPicPr>
          <p:nvPr/>
        </p:nvPicPr>
        <p:blipFill>
          <a:blip r:embed="rId2"/>
          <a:stretch>
            <a:fillRect/>
          </a:stretch>
        </p:blipFill>
        <p:spPr>
          <a:xfrm>
            <a:off x="5016987" y="1474492"/>
            <a:ext cx="5875131" cy="4257342"/>
          </a:xfrm>
          <a:prstGeom prst="rect">
            <a:avLst/>
          </a:prstGeom>
          <a:effectLst>
            <a:outerShdw blurRad="50800" dist="50800" dir="1200000" sx="102000" sy="102000" algn="ctr" rotWithShape="0">
              <a:srgbClr val="000000">
                <a:alpha val="42000"/>
              </a:srgbClr>
            </a:outerShdw>
          </a:effectLst>
        </p:spPr>
      </p:pic>
    </p:spTree>
    <p:extLst>
      <p:ext uri="{BB962C8B-B14F-4D97-AF65-F5344CB8AC3E}">
        <p14:creationId xmlns:p14="http://schemas.microsoft.com/office/powerpoint/2010/main" val="25682677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hart, line chart&#10;&#10;Description automatically generated">
            <a:extLst>
              <a:ext uri="{FF2B5EF4-FFF2-40B4-BE49-F238E27FC236}">
                <a16:creationId xmlns:a16="http://schemas.microsoft.com/office/drawing/2014/main" id="{1B656000-CD6E-D858-E8A7-E8E1B9899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7811" y="3275595"/>
            <a:ext cx="6581078" cy="3006116"/>
          </a:xfrm>
          <a:prstGeom prst="rect">
            <a:avLst/>
          </a:prstGeom>
          <a:ln>
            <a:noFill/>
          </a:ln>
          <a:effectLst>
            <a:outerShdw blurRad="190500" algn="tl" rotWithShape="0">
              <a:srgbClr val="000000">
                <a:alpha val="70000"/>
              </a:srgbClr>
            </a:outerShdw>
          </a:effectLst>
        </p:spPr>
      </p:pic>
      <p:sp>
        <p:nvSpPr>
          <p:cNvPr id="2" name="TextBox 1">
            <a:extLst>
              <a:ext uri="{FF2B5EF4-FFF2-40B4-BE49-F238E27FC236}">
                <a16:creationId xmlns:a16="http://schemas.microsoft.com/office/drawing/2014/main" id="{D26EBA4B-2C63-1DE4-984A-A10DC92BE655}"/>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Oscillating Pattern Problem</a:t>
            </a:r>
            <a:endParaRPr lang="en-CA" sz="2800" dirty="0">
              <a:solidFill>
                <a:srgbClr val="FF0000"/>
              </a:solidFill>
              <a:latin typeface="Segoe UI" panose="020B0502040204020203" pitchFamily="34" charset="0"/>
              <a:cs typeface="Segoe UI" panose="020B0502040204020203" pitchFamily="34" charset="0"/>
            </a:endParaRPr>
          </a:p>
        </p:txBody>
      </p:sp>
      <p:pic>
        <p:nvPicPr>
          <p:cNvPr id="3" name="Picture 2" descr="Chart, line chart&#10;&#10;Description automatically generated">
            <a:extLst>
              <a:ext uri="{FF2B5EF4-FFF2-40B4-BE49-F238E27FC236}">
                <a16:creationId xmlns:a16="http://schemas.microsoft.com/office/drawing/2014/main" id="{6A865B02-F7A7-B770-FCFA-FC20A565F9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111" y="1474854"/>
            <a:ext cx="6080810" cy="30849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26046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6EBA4B-2C63-1DE4-984A-A10DC92BE655}"/>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New Plan Attributes for MGF</a:t>
            </a:r>
            <a:endParaRPr lang="en-CA" sz="2800" dirty="0">
              <a:solidFill>
                <a:srgbClr val="FF0000"/>
              </a:solidFill>
              <a:latin typeface="Segoe UI" panose="020B0502040204020203" pitchFamily="34" charset="0"/>
              <a:cs typeface="Segoe UI" panose="020B0502040204020203" pitchFamily="34" charset="0"/>
            </a:endParaRPr>
          </a:p>
        </p:txBody>
      </p:sp>
      <p:grpSp>
        <p:nvGrpSpPr>
          <p:cNvPr id="4" name="Group 3">
            <a:extLst>
              <a:ext uri="{FF2B5EF4-FFF2-40B4-BE49-F238E27FC236}">
                <a16:creationId xmlns:a16="http://schemas.microsoft.com/office/drawing/2014/main" id="{0F42BF0A-B223-279A-0013-DC9DE9BACCF2}"/>
              </a:ext>
            </a:extLst>
          </p:cNvPr>
          <p:cNvGrpSpPr/>
          <p:nvPr/>
        </p:nvGrpSpPr>
        <p:grpSpPr>
          <a:xfrm>
            <a:off x="731199" y="1630892"/>
            <a:ext cx="4493681" cy="2844624"/>
            <a:chOff x="233338" y="2120420"/>
            <a:chExt cx="4493681" cy="2844624"/>
          </a:xfrm>
        </p:grpSpPr>
        <p:pic>
          <p:nvPicPr>
            <p:cNvPr id="6" name="Picture 5">
              <a:extLst>
                <a:ext uri="{FF2B5EF4-FFF2-40B4-BE49-F238E27FC236}">
                  <a16:creationId xmlns:a16="http://schemas.microsoft.com/office/drawing/2014/main" id="{B764E16A-477B-F486-5F97-D374FD99CAC6}"/>
                </a:ext>
              </a:extLst>
            </p:cNvPr>
            <p:cNvPicPr>
              <a:picLocks noChangeAspect="1"/>
            </p:cNvPicPr>
            <p:nvPr/>
          </p:nvPicPr>
          <p:blipFill>
            <a:blip r:embed="rId2"/>
            <a:stretch>
              <a:fillRect/>
            </a:stretch>
          </p:blipFill>
          <p:spPr>
            <a:xfrm>
              <a:off x="233338" y="2120420"/>
              <a:ext cx="4493681" cy="2844624"/>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0BD7086D-911F-D255-67E2-1A7C8D18027A}"/>
                </a:ext>
              </a:extLst>
            </p:cNvPr>
            <p:cNvSpPr/>
            <p:nvPr/>
          </p:nvSpPr>
          <p:spPr>
            <a:xfrm>
              <a:off x="233338" y="3177310"/>
              <a:ext cx="4493681" cy="461818"/>
            </a:xfrm>
            <a:prstGeom prst="rect">
              <a:avLst/>
            </a:prstGeom>
            <a:solidFill>
              <a:schemeClr val="accent4">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D622BBE5-2F53-894F-4FC0-251DF7251518}"/>
              </a:ext>
            </a:extLst>
          </p:cNvPr>
          <p:cNvGrpSpPr/>
          <p:nvPr/>
        </p:nvGrpSpPr>
        <p:grpSpPr>
          <a:xfrm>
            <a:off x="5979196" y="1630892"/>
            <a:ext cx="4397995" cy="2989328"/>
            <a:chOff x="5063601" y="2120420"/>
            <a:chExt cx="4397995" cy="2989328"/>
          </a:xfrm>
        </p:grpSpPr>
        <p:pic>
          <p:nvPicPr>
            <p:cNvPr id="9" name="Picture 8">
              <a:extLst>
                <a:ext uri="{FF2B5EF4-FFF2-40B4-BE49-F238E27FC236}">
                  <a16:creationId xmlns:a16="http://schemas.microsoft.com/office/drawing/2014/main" id="{0618FB1B-266D-7CE4-CF42-6B71F4638483}"/>
                </a:ext>
              </a:extLst>
            </p:cNvPr>
            <p:cNvPicPr>
              <a:picLocks noChangeAspect="1"/>
            </p:cNvPicPr>
            <p:nvPr/>
          </p:nvPicPr>
          <p:blipFill>
            <a:blip r:embed="rId3"/>
            <a:stretch>
              <a:fillRect/>
            </a:stretch>
          </p:blipFill>
          <p:spPr>
            <a:xfrm>
              <a:off x="5063601" y="2120420"/>
              <a:ext cx="4397995" cy="2989328"/>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B0EE28FC-18DC-FEDF-94EF-B993747808B5}"/>
                </a:ext>
              </a:extLst>
            </p:cNvPr>
            <p:cNvSpPr/>
            <p:nvPr/>
          </p:nvSpPr>
          <p:spPr>
            <a:xfrm>
              <a:off x="5203493" y="3132373"/>
              <a:ext cx="4258103" cy="468086"/>
            </a:xfrm>
            <a:prstGeom prst="rect">
              <a:avLst/>
            </a:prstGeom>
            <a:solidFill>
              <a:schemeClr val="accent4">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9FBD0FDD-F7EB-E48C-561C-92B37965A61A}"/>
              </a:ext>
            </a:extLst>
          </p:cNvPr>
          <p:cNvGrpSpPr/>
          <p:nvPr/>
        </p:nvGrpSpPr>
        <p:grpSpPr>
          <a:xfrm>
            <a:off x="3059725" y="3239938"/>
            <a:ext cx="5188414" cy="2921209"/>
            <a:chOff x="2791804" y="3423498"/>
            <a:chExt cx="5188414" cy="2921209"/>
          </a:xfrm>
        </p:grpSpPr>
        <p:pic>
          <p:nvPicPr>
            <p:cNvPr id="12" name="Picture 11">
              <a:extLst>
                <a:ext uri="{FF2B5EF4-FFF2-40B4-BE49-F238E27FC236}">
                  <a16:creationId xmlns:a16="http://schemas.microsoft.com/office/drawing/2014/main" id="{FA2705F9-7B62-C0D1-E78B-E52013C806DA}"/>
                </a:ext>
              </a:extLst>
            </p:cNvPr>
            <p:cNvPicPr>
              <a:picLocks noChangeAspect="1"/>
            </p:cNvPicPr>
            <p:nvPr/>
          </p:nvPicPr>
          <p:blipFill>
            <a:blip r:embed="rId4"/>
            <a:stretch>
              <a:fillRect/>
            </a:stretch>
          </p:blipFill>
          <p:spPr>
            <a:xfrm>
              <a:off x="2791804" y="3423498"/>
              <a:ext cx="5188414" cy="2921209"/>
            </a:xfrm>
            <a:prstGeom prst="rect">
              <a:avLst/>
            </a:prstGeom>
            <a:ln>
              <a:noFill/>
            </a:ln>
            <a:effectLst>
              <a:outerShdw blurRad="190500" algn="tl" rotWithShape="0">
                <a:srgbClr val="000000">
                  <a:alpha val="70000"/>
                </a:srgbClr>
              </a:outerShdw>
            </a:effectLst>
          </p:spPr>
        </p:pic>
        <p:sp>
          <p:nvSpPr>
            <p:cNvPr id="13" name="Rectangle 12">
              <a:extLst>
                <a:ext uri="{FF2B5EF4-FFF2-40B4-BE49-F238E27FC236}">
                  <a16:creationId xmlns:a16="http://schemas.microsoft.com/office/drawing/2014/main" id="{2D5C699E-D00E-E7B0-0614-1B730078A122}"/>
                </a:ext>
              </a:extLst>
            </p:cNvPr>
            <p:cNvSpPr/>
            <p:nvPr/>
          </p:nvSpPr>
          <p:spPr>
            <a:xfrm>
              <a:off x="2809856" y="4492979"/>
              <a:ext cx="5170361" cy="468086"/>
            </a:xfrm>
            <a:prstGeom prst="rect">
              <a:avLst/>
            </a:prstGeom>
            <a:solidFill>
              <a:schemeClr val="accent4">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96277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6EBA4B-2C63-1DE4-984A-A10DC92BE655}"/>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Values of New MGF Plan Attributes</a:t>
            </a:r>
            <a:endParaRPr lang="en-CA" sz="2800" dirty="0">
              <a:solidFill>
                <a:srgbClr val="FF0000"/>
              </a:solidFill>
              <a:latin typeface="Segoe UI" panose="020B0502040204020203" pitchFamily="34" charset="0"/>
              <a:cs typeface="Segoe UI" panose="020B0502040204020203" pitchFamily="34" charset="0"/>
            </a:endParaRPr>
          </a:p>
        </p:txBody>
      </p:sp>
      <p:graphicFrame>
        <p:nvGraphicFramePr>
          <p:cNvPr id="5" name="Table 3">
            <a:extLst>
              <a:ext uri="{FF2B5EF4-FFF2-40B4-BE49-F238E27FC236}">
                <a16:creationId xmlns:a16="http://schemas.microsoft.com/office/drawing/2014/main" id="{8A2DAE31-78EE-35EC-1C6E-5B0A39126E25}"/>
              </a:ext>
            </a:extLst>
          </p:cNvPr>
          <p:cNvGraphicFramePr>
            <a:graphicFrameLocks noGrp="1"/>
          </p:cNvGraphicFramePr>
          <p:nvPr>
            <p:extLst>
              <p:ext uri="{D42A27DB-BD31-4B8C-83A1-F6EECF244321}">
                <p14:modId xmlns:p14="http://schemas.microsoft.com/office/powerpoint/2010/main" val="2392629388"/>
              </p:ext>
            </p:extLst>
          </p:nvPr>
        </p:nvGraphicFramePr>
        <p:xfrm>
          <a:off x="939800" y="1795780"/>
          <a:ext cx="10312400" cy="2819400"/>
        </p:xfrm>
        <a:graphic>
          <a:graphicData uri="http://schemas.openxmlformats.org/drawingml/2006/table">
            <a:tbl>
              <a:tblPr firstRow="1" bandRow="1">
                <a:tableStyleId>{8FD4443E-F989-4FC4-A0C8-D5A2AF1F390B}</a:tableStyleId>
              </a:tblPr>
              <a:tblGrid>
                <a:gridCol w="3506694">
                  <a:extLst>
                    <a:ext uri="{9D8B030D-6E8A-4147-A177-3AD203B41FA5}">
                      <a16:colId xmlns:a16="http://schemas.microsoft.com/office/drawing/2014/main" val="2022511100"/>
                    </a:ext>
                  </a:extLst>
                </a:gridCol>
                <a:gridCol w="6805706">
                  <a:extLst>
                    <a:ext uri="{9D8B030D-6E8A-4147-A177-3AD203B41FA5}">
                      <a16:colId xmlns:a16="http://schemas.microsoft.com/office/drawing/2014/main" val="4159600762"/>
                    </a:ext>
                  </a:extLst>
                </a:gridCol>
              </a:tblGrid>
              <a:tr h="370840">
                <a:tc>
                  <a:txBody>
                    <a:bodyPr/>
                    <a:lstStyle/>
                    <a:p>
                      <a:pPr algn="ctr"/>
                      <a:r>
                        <a:rPr lang="en-CA" dirty="0" err="1"/>
                        <a:t>IsMemoryGrantFeedbackAdjusted</a:t>
                      </a:r>
                      <a:endParaRPr lang="en-CA" dirty="0"/>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CA" dirty="0"/>
                        <a:t>Description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63779162"/>
                  </a:ext>
                </a:extLst>
              </a:tr>
              <a:tr h="370840">
                <a:tc>
                  <a:txBody>
                    <a:bodyPr/>
                    <a:lstStyle/>
                    <a:p>
                      <a:pPr algn="ctr"/>
                      <a:r>
                        <a:rPr lang="en-CA" sz="1800" b="0" kern="1200" dirty="0">
                          <a:solidFill>
                            <a:schemeClr val="bg1"/>
                          </a:solidFill>
                          <a:effectLst/>
                        </a:rPr>
                        <a:t>No: First Execution</a:t>
                      </a:r>
                      <a:endParaRPr lang="en-CA"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100" kern="1200" dirty="0">
                          <a:solidFill>
                            <a:schemeClr val="lt1"/>
                          </a:solidFill>
                        </a:rPr>
                        <a:t>Memory grant feedback doesn't adjust memory for the first compile and associated execution.</a:t>
                      </a:r>
                      <a:endParaRPr lang="en-CA" sz="1100" kern="1200" dirty="0">
                        <a:solidFill>
                          <a:schemeClr val="lt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603372473"/>
                  </a:ext>
                </a:extLst>
              </a:tr>
              <a:tr h="370840">
                <a:tc>
                  <a:txBody>
                    <a:bodyPr/>
                    <a:lstStyle/>
                    <a:p>
                      <a:pPr algn="ctr"/>
                      <a:r>
                        <a:rPr lang="en-CA" sz="1800" b="0" kern="1200" dirty="0">
                          <a:solidFill>
                            <a:schemeClr val="bg1"/>
                          </a:solidFill>
                          <a:effectLst/>
                        </a:rPr>
                        <a:t>No: Accurate Grant</a:t>
                      </a:r>
                      <a:endParaRPr lang="en-CA"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100" dirty="0"/>
                        <a:t>If there's no spill to disk and the query uses at least 50% of the granted memory, then memory grant feedback isn't triggered.</a:t>
                      </a:r>
                      <a:endParaRPr lang="en-CA" sz="110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03048180"/>
                  </a:ext>
                </a:extLst>
              </a:tr>
              <a:tr h="370840">
                <a:tc>
                  <a:txBody>
                    <a:bodyPr/>
                    <a:lstStyle/>
                    <a:p>
                      <a:pPr algn="ctr"/>
                      <a:r>
                        <a:rPr lang="en-CA" sz="1800" b="0" kern="1200" dirty="0">
                          <a:solidFill>
                            <a:schemeClr val="bg1"/>
                          </a:solidFill>
                          <a:effectLst/>
                        </a:rPr>
                        <a:t>No: Feedback disabled</a:t>
                      </a:r>
                      <a:endParaRPr lang="en-CA"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100" dirty="0"/>
                        <a:t>If memory grant feedback is continually triggered and fluctuates between memory-increase and memory-decrease operations, the database engine will disable memory grant feedback for the statement.</a:t>
                      </a:r>
                      <a:endParaRPr lang="en-CA" sz="110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358776284"/>
                  </a:ext>
                </a:extLst>
              </a:tr>
              <a:tr h="370840">
                <a:tc>
                  <a:txBody>
                    <a:bodyPr/>
                    <a:lstStyle/>
                    <a:p>
                      <a:pPr algn="ctr"/>
                      <a:r>
                        <a:rPr lang="en-CA" sz="1800" b="0" kern="1200" dirty="0">
                          <a:solidFill>
                            <a:schemeClr val="bg1"/>
                          </a:solidFill>
                          <a:effectLst/>
                        </a:rPr>
                        <a:t>Yes: Adjusting</a:t>
                      </a:r>
                      <a:endParaRPr lang="en-CA"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100" dirty="0"/>
                        <a:t>Memory grant feedback has been applied and may be further adjusted for the next execution.</a:t>
                      </a:r>
                      <a:endParaRPr lang="en-CA" sz="110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498914263"/>
                  </a:ext>
                </a:extLst>
              </a:tr>
              <a:tr h="370840">
                <a:tc>
                  <a:txBody>
                    <a:bodyPr/>
                    <a:lstStyle/>
                    <a:p>
                      <a:pPr algn="ctr"/>
                      <a:r>
                        <a:rPr lang="en-CA" sz="1800" b="0" kern="1200" dirty="0">
                          <a:solidFill>
                            <a:schemeClr val="bg1"/>
                          </a:solidFill>
                          <a:effectLst/>
                        </a:rPr>
                        <a:t>Yes: Percentile Adjusting</a:t>
                      </a:r>
                      <a:endParaRPr lang="en-CA"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100" dirty="0"/>
                        <a:t>Memory grant feedback is being applied using the percentile grant algorithm, which looks at more history than only the most recent execution.</a:t>
                      </a:r>
                      <a:endParaRPr lang="en-CA" sz="110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325917655"/>
                  </a:ext>
                </a:extLst>
              </a:tr>
              <a:tr h="370840">
                <a:tc>
                  <a:txBody>
                    <a:bodyPr/>
                    <a:lstStyle/>
                    <a:p>
                      <a:pPr algn="ctr"/>
                      <a:r>
                        <a:rPr lang="en-CA" sz="1800" b="0" kern="1200" dirty="0">
                          <a:solidFill>
                            <a:schemeClr val="bg1"/>
                          </a:solidFill>
                          <a:effectLst/>
                        </a:rPr>
                        <a:t>Yes: Stable</a:t>
                      </a:r>
                      <a:endParaRPr lang="en-CA"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100" dirty="0"/>
                        <a:t>Memory grant feedback has been applied and granted memory is now stable, meaning that what was last granted for the previous execution is what was granted for the current execution.</a:t>
                      </a:r>
                      <a:endParaRPr lang="en-CA" sz="110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716455181"/>
                  </a:ext>
                </a:extLst>
              </a:tr>
            </a:tbl>
          </a:graphicData>
        </a:graphic>
      </p:graphicFrame>
    </p:spTree>
    <p:extLst>
      <p:ext uri="{BB962C8B-B14F-4D97-AF65-F5344CB8AC3E}">
        <p14:creationId xmlns:p14="http://schemas.microsoft.com/office/powerpoint/2010/main" val="10108694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26EBA4B-2C63-1DE4-984A-A10DC92BE655}"/>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MGF-related </a:t>
            </a:r>
            <a:r>
              <a:rPr lang="en-CA" sz="2800" b="1" dirty="0" err="1">
                <a:solidFill>
                  <a:srgbClr val="FF0000"/>
                </a:solidFill>
                <a:latin typeface="Segoe UI" panose="020B0502040204020203" pitchFamily="34" charset="0"/>
                <a:cs typeface="Segoe UI" panose="020B0502040204020203" pitchFamily="34" charset="0"/>
              </a:rPr>
              <a:t>XEvents</a:t>
            </a:r>
            <a:endParaRPr lang="en-CA" sz="2800" dirty="0">
              <a:solidFill>
                <a:srgbClr val="FF0000"/>
              </a:solidFill>
              <a:latin typeface="Segoe UI" panose="020B0502040204020203" pitchFamily="34" charset="0"/>
              <a:cs typeface="Segoe UI" panose="020B0502040204020203" pitchFamily="34" charset="0"/>
            </a:endParaRPr>
          </a:p>
        </p:txBody>
      </p:sp>
      <p:graphicFrame>
        <p:nvGraphicFramePr>
          <p:cNvPr id="5" name="Table 3">
            <a:extLst>
              <a:ext uri="{FF2B5EF4-FFF2-40B4-BE49-F238E27FC236}">
                <a16:creationId xmlns:a16="http://schemas.microsoft.com/office/drawing/2014/main" id="{8A2DAE31-78EE-35EC-1C6E-5B0A39126E25}"/>
              </a:ext>
            </a:extLst>
          </p:cNvPr>
          <p:cNvGraphicFramePr>
            <a:graphicFrameLocks noGrp="1"/>
          </p:cNvGraphicFramePr>
          <p:nvPr>
            <p:extLst>
              <p:ext uri="{D42A27DB-BD31-4B8C-83A1-F6EECF244321}">
                <p14:modId xmlns:p14="http://schemas.microsoft.com/office/powerpoint/2010/main" val="185027848"/>
              </p:ext>
            </p:extLst>
          </p:nvPr>
        </p:nvGraphicFramePr>
        <p:xfrm>
          <a:off x="939800" y="1795780"/>
          <a:ext cx="10312400" cy="2667000"/>
        </p:xfrm>
        <a:graphic>
          <a:graphicData uri="http://schemas.openxmlformats.org/drawingml/2006/table">
            <a:tbl>
              <a:tblPr firstRow="1" bandRow="1">
                <a:tableStyleId>{8FD4443E-F989-4FC4-A0C8-D5A2AF1F390B}</a:tableStyleId>
              </a:tblPr>
              <a:tblGrid>
                <a:gridCol w="3694953">
                  <a:extLst>
                    <a:ext uri="{9D8B030D-6E8A-4147-A177-3AD203B41FA5}">
                      <a16:colId xmlns:a16="http://schemas.microsoft.com/office/drawing/2014/main" val="2022511100"/>
                    </a:ext>
                  </a:extLst>
                </a:gridCol>
                <a:gridCol w="6617447">
                  <a:extLst>
                    <a:ext uri="{9D8B030D-6E8A-4147-A177-3AD203B41FA5}">
                      <a16:colId xmlns:a16="http://schemas.microsoft.com/office/drawing/2014/main" val="4159600762"/>
                    </a:ext>
                  </a:extLst>
                </a:gridCol>
              </a:tblGrid>
              <a:tr h="370840">
                <a:tc>
                  <a:txBody>
                    <a:bodyPr/>
                    <a:lstStyle/>
                    <a:p>
                      <a:pPr algn="ctr"/>
                      <a:r>
                        <a:rPr lang="en-CA" dirty="0"/>
                        <a:t>XEvent</a:t>
                      </a: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pPr algn="ctr"/>
                      <a:r>
                        <a:rPr lang="en-CA" dirty="0"/>
                        <a:t>Description</a:t>
                      </a: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63779162"/>
                  </a:ext>
                </a:extLst>
              </a:tr>
              <a:tr h="370840">
                <a:tc>
                  <a:txBody>
                    <a:bodyPr/>
                    <a:lstStyle/>
                    <a:p>
                      <a:pPr algn="ctr"/>
                      <a:r>
                        <a:rPr lang="en-US" sz="1400" b="0" kern="1200" dirty="0" err="1">
                          <a:solidFill>
                            <a:schemeClr val="bg1"/>
                          </a:solidFill>
                          <a:effectLst/>
                        </a:rPr>
                        <a:t>memory_grant_updated_by_feedback</a:t>
                      </a:r>
                      <a:endParaRPr lang="en-US" sz="1400" b="0" kern="1200" dirty="0">
                        <a:solidFill>
                          <a:schemeClr val="bg1"/>
                        </a:solidFill>
                        <a:effectLst/>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200" kern="1200" dirty="0">
                          <a:solidFill>
                            <a:schemeClr val="lt1"/>
                          </a:solidFill>
                        </a:rPr>
                        <a:t>Memory grant feedback doesn't adjust memory for the first compile and associated execution.</a:t>
                      </a:r>
                      <a:endParaRPr lang="en-CA" sz="1200" kern="1200" dirty="0">
                        <a:solidFill>
                          <a:schemeClr val="lt1"/>
                        </a:solidFill>
                        <a:latin typeface="+mn-lt"/>
                        <a:ea typeface="+mn-ea"/>
                        <a:cs typeface="+mn-cs"/>
                      </a:endParaRPr>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2603372473"/>
                  </a:ext>
                </a:extLst>
              </a:tr>
              <a:tr h="370840">
                <a:tc>
                  <a:txBody>
                    <a:bodyPr/>
                    <a:lstStyle/>
                    <a:p>
                      <a:pPr algn="ctr"/>
                      <a:r>
                        <a:rPr lang="en-US" sz="1400" b="0" kern="1200" dirty="0" err="1">
                          <a:solidFill>
                            <a:schemeClr val="bg1"/>
                          </a:solidFill>
                          <a:effectLst/>
                        </a:rPr>
                        <a:t>memory_grant_feedback_percentile_grant</a:t>
                      </a:r>
                      <a:endParaRPr lang="en-US" sz="1400" b="0" kern="1200" dirty="0">
                        <a:solidFill>
                          <a:schemeClr val="bg1"/>
                        </a:solidFill>
                        <a:effectLst/>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200" dirty="0"/>
                        <a:t>If there's no spill to disk and the statement uses at least 50% of the granted memory, then memory grant feedback isn't triggered.</a:t>
                      </a:r>
                      <a:endParaRPr lang="en-CA" sz="120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403048180"/>
                  </a:ext>
                </a:extLst>
              </a:tr>
              <a:tr h="370840">
                <a:tc>
                  <a:txBody>
                    <a:bodyPr/>
                    <a:lstStyle/>
                    <a:p>
                      <a:pPr algn="ctr"/>
                      <a:r>
                        <a:rPr lang="en-US" sz="1400" dirty="0" err="1">
                          <a:solidFill>
                            <a:schemeClr val="bg1"/>
                          </a:solidFill>
                        </a:rPr>
                        <a:t>memory_grant_feedback_loop_disabled</a:t>
                      </a:r>
                      <a:endParaRPr lang="en-US" sz="14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200" dirty="0"/>
                        <a:t>If memory grant feedback is continually triggered and fluctuates between memory-increase and memory-decrease operations, the database engine will disable memory grant feedback for the statement.</a:t>
                      </a:r>
                      <a:endParaRPr lang="en-CA" sz="120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358776284"/>
                  </a:ext>
                </a:extLst>
              </a:tr>
              <a:tr h="370840">
                <a:tc>
                  <a:txBody>
                    <a:bodyPr/>
                    <a:lstStyle/>
                    <a:p>
                      <a:pPr algn="ctr"/>
                      <a:r>
                        <a:rPr lang="en-US" sz="1400" dirty="0" err="1">
                          <a:solidFill>
                            <a:schemeClr val="bg1"/>
                          </a:solidFill>
                        </a:rPr>
                        <a:t>memory_grant_feedback_persistence_invalid</a:t>
                      </a:r>
                      <a:endParaRPr lang="en-US" sz="14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200" dirty="0"/>
                        <a:t>Memory grant feedback has been applied and may be further adjusted for the next execution.</a:t>
                      </a:r>
                      <a:endParaRPr lang="en-CA" sz="120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498914263"/>
                  </a:ext>
                </a:extLst>
              </a:tr>
              <a:tr h="370840">
                <a:tc>
                  <a:txBody>
                    <a:bodyPr/>
                    <a:lstStyle/>
                    <a:p>
                      <a:pPr algn="ctr"/>
                      <a:r>
                        <a:rPr lang="en-US" sz="1400" dirty="0" err="1">
                          <a:solidFill>
                            <a:schemeClr val="bg1"/>
                          </a:solidFill>
                        </a:rPr>
                        <a:t>memory_grant_feedback_persistence_update</a:t>
                      </a:r>
                      <a:endParaRPr lang="en-US" sz="1400" dirty="0">
                        <a:solidFill>
                          <a:schemeClr val="bg1"/>
                        </a:solidFill>
                      </a:endParaRPr>
                    </a:p>
                  </a:txBody>
                  <a:tcP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c>
                  <a:txBody>
                    <a:bodyPr/>
                    <a:lstStyle/>
                    <a:p>
                      <a:r>
                        <a:rPr lang="en-US" sz="1200" dirty="0"/>
                        <a:t>Memory grant feedback is being applied using the percentile grant algorithm, which looks at more history than only the most recent execution.</a:t>
                      </a:r>
                      <a:endParaRPr lang="en-CA" sz="1200" dirty="0"/>
                    </a:p>
                  </a:txBody>
                  <a:tcP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3325917655"/>
                  </a:ext>
                </a:extLst>
              </a:tr>
            </a:tbl>
          </a:graphicData>
        </a:graphic>
      </p:graphicFrame>
    </p:spTree>
    <p:extLst>
      <p:ext uri="{BB962C8B-B14F-4D97-AF65-F5344CB8AC3E}">
        <p14:creationId xmlns:p14="http://schemas.microsoft.com/office/powerpoint/2010/main" val="2716850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image to be used for a Powerpoint slide on tech demo">
            <a:extLst>
              <a:ext uri="{FF2B5EF4-FFF2-40B4-BE49-F238E27FC236}">
                <a16:creationId xmlns:a16="http://schemas.microsoft.com/office/drawing/2014/main" id="{0A2BEF42-C38F-5E1D-710A-89FAF8E24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16673D-3280-F341-D020-AAA7897994F8}"/>
              </a:ext>
            </a:extLst>
          </p:cNvPr>
          <p:cNvSpPr txBox="1"/>
          <p:nvPr/>
        </p:nvSpPr>
        <p:spPr>
          <a:xfrm>
            <a:off x="267564" y="2412423"/>
            <a:ext cx="4190135" cy="523220"/>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Demo (MGF Feedback)</a:t>
            </a:r>
          </a:p>
        </p:txBody>
      </p:sp>
    </p:spTree>
    <p:extLst>
      <p:ext uri="{BB962C8B-B14F-4D97-AF65-F5344CB8AC3E}">
        <p14:creationId xmlns:p14="http://schemas.microsoft.com/office/powerpoint/2010/main" val="158457832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A85A1E-3F97-1F40-E87A-275165A9B820}"/>
              </a:ext>
            </a:extLst>
          </p:cNvPr>
          <p:cNvSpPr txBox="1"/>
          <p:nvPr/>
        </p:nvSpPr>
        <p:spPr>
          <a:xfrm>
            <a:off x="267564" y="2412423"/>
            <a:ext cx="4564412" cy="954107"/>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Parameter Sensitive Plan Optimization (PSPO)</a:t>
            </a:r>
          </a:p>
        </p:txBody>
      </p:sp>
      <p:pic>
        <p:nvPicPr>
          <p:cNvPr id="7" name="Picture 6" descr="A blue and white digital head&#10;&#10;Description automatically generated with medium confidence">
            <a:extLst>
              <a:ext uri="{FF2B5EF4-FFF2-40B4-BE49-F238E27FC236}">
                <a16:creationId xmlns:a16="http://schemas.microsoft.com/office/drawing/2014/main" id="{571A1C2F-D378-53EE-977C-E050A0963A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0"/>
            <a:ext cx="6858000" cy="6858000"/>
          </a:xfrm>
          <a:prstGeom prst="rect">
            <a:avLst/>
          </a:prstGeom>
        </p:spPr>
      </p:pic>
    </p:spTree>
    <p:extLst>
      <p:ext uri="{BB962C8B-B14F-4D97-AF65-F5344CB8AC3E}">
        <p14:creationId xmlns:p14="http://schemas.microsoft.com/office/powerpoint/2010/main" val="5217898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EF8C1-2EBF-4D2C-F095-281C79D4D460}"/>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Is Parameter </a:t>
            </a:r>
            <a:r>
              <a:rPr lang="en-CA" sz="2800" b="1">
                <a:solidFill>
                  <a:srgbClr val="FF0000"/>
                </a:solidFill>
                <a:latin typeface="Segoe UI" panose="020B0502040204020203" pitchFamily="34" charset="0"/>
                <a:cs typeface="Segoe UI" panose="020B0502040204020203" pitchFamily="34" charset="0"/>
              </a:rPr>
              <a:t>Sniffing bad</a:t>
            </a:r>
            <a:r>
              <a:rPr lang="en-CA" sz="2800" b="1" dirty="0">
                <a:solidFill>
                  <a:srgbClr val="FF0000"/>
                </a:solidFill>
                <a:latin typeface="Segoe UI" panose="020B0502040204020203" pitchFamily="34" charset="0"/>
                <a:cs typeface="Segoe UI" panose="020B0502040204020203" pitchFamily="34" charset="0"/>
              </a:rPr>
              <a:t>?</a:t>
            </a:r>
            <a:endParaRPr lang="en-CA" sz="2800" dirty="0">
              <a:solidFill>
                <a:srgbClr val="FF0000"/>
              </a:solidFill>
              <a:latin typeface="Segoe UI" panose="020B0502040204020203" pitchFamily="34" charset="0"/>
              <a:cs typeface="Segoe UI" panose="020B0502040204020203" pitchFamily="34" charset="0"/>
            </a:endParaRPr>
          </a:p>
        </p:txBody>
      </p:sp>
      <p:grpSp>
        <p:nvGrpSpPr>
          <p:cNvPr id="6" name="Group 5">
            <a:extLst>
              <a:ext uri="{FF2B5EF4-FFF2-40B4-BE49-F238E27FC236}">
                <a16:creationId xmlns:a16="http://schemas.microsoft.com/office/drawing/2014/main" id="{4BC8D488-F66A-F6EC-CFCD-0CCF26BA8246}"/>
              </a:ext>
            </a:extLst>
          </p:cNvPr>
          <p:cNvGrpSpPr/>
          <p:nvPr/>
        </p:nvGrpSpPr>
        <p:grpSpPr>
          <a:xfrm>
            <a:off x="452612" y="1625148"/>
            <a:ext cx="9361948" cy="3758019"/>
            <a:chOff x="452612" y="1625148"/>
            <a:chExt cx="9361948" cy="3758019"/>
          </a:xfrm>
        </p:grpSpPr>
        <p:grpSp>
          <p:nvGrpSpPr>
            <p:cNvPr id="12" name="Group 11">
              <a:extLst>
                <a:ext uri="{FF2B5EF4-FFF2-40B4-BE49-F238E27FC236}">
                  <a16:creationId xmlns:a16="http://schemas.microsoft.com/office/drawing/2014/main" id="{0EDD73D8-E8F6-A0AF-546B-6B71094E5197}"/>
                </a:ext>
              </a:extLst>
            </p:cNvPr>
            <p:cNvGrpSpPr/>
            <p:nvPr/>
          </p:nvGrpSpPr>
          <p:grpSpPr>
            <a:xfrm>
              <a:off x="2833445" y="1625148"/>
              <a:ext cx="6525110" cy="1658473"/>
              <a:chOff x="914401" y="2415987"/>
              <a:chExt cx="6525110" cy="1658473"/>
            </a:xfrm>
          </p:grpSpPr>
          <p:sp>
            <p:nvSpPr>
              <p:cNvPr id="3" name="Rectangle: Rounded Corners 2">
                <a:extLst>
                  <a:ext uri="{FF2B5EF4-FFF2-40B4-BE49-F238E27FC236}">
                    <a16:creationId xmlns:a16="http://schemas.microsoft.com/office/drawing/2014/main" id="{2FCC5018-DC7B-2F7C-85F9-588482693BD2}"/>
                  </a:ext>
                </a:extLst>
              </p:cNvPr>
              <p:cNvSpPr/>
              <p:nvPr/>
            </p:nvSpPr>
            <p:spPr>
              <a:xfrm>
                <a:off x="914401" y="2474260"/>
                <a:ext cx="1801906" cy="1317812"/>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Parameter Sniffing</a:t>
                </a:r>
              </a:p>
            </p:txBody>
          </p:sp>
          <p:sp>
            <p:nvSpPr>
              <p:cNvPr id="4" name="Rectangle: Rounded Corners 3">
                <a:extLst>
                  <a:ext uri="{FF2B5EF4-FFF2-40B4-BE49-F238E27FC236}">
                    <a16:creationId xmlns:a16="http://schemas.microsoft.com/office/drawing/2014/main" id="{33554C5B-5C44-097E-4028-941BDE1BB152}"/>
                  </a:ext>
                </a:extLst>
              </p:cNvPr>
              <p:cNvSpPr/>
              <p:nvPr/>
            </p:nvSpPr>
            <p:spPr>
              <a:xfrm>
                <a:off x="3227295" y="2474260"/>
                <a:ext cx="1801906" cy="1317812"/>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Plan Caching</a:t>
                </a:r>
              </a:p>
            </p:txBody>
          </p:sp>
          <p:pic>
            <p:nvPicPr>
              <p:cNvPr id="7" name="Graphic 6" descr="Add with solid fill">
                <a:extLst>
                  <a:ext uri="{FF2B5EF4-FFF2-40B4-BE49-F238E27FC236}">
                    <a16:creationId xmlns:a16="http://schemas.microsoft.com/office/drawing/2014/main" id="{F664CA2C-5A69-B6D6-2997-E24D810419A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96989" y="2958354"/>
                <a:ext cx="349624" cy="349624"/>
              </a:xfrm>
              <a:prstGeom prst="rect">
                <a:avLst/>
              </a:prstGeom>
            </p:spPr>
          </p:pic>
          <p:sp>
            <p:nvSpPr>
              <p:cNvPr id="9" name="Equals 8">
                <a:extLst>
                  <a:ext uri="{FF2B5EF4-FFF2-40B4-BE49-F238E27FC236}">
                    <a16:creationId xmlns:a16="http://schemas.microsoft.com/office/drawing/2014/main" id="{90603BEE-3833-43FE-D049-28FEE5D271FF}"/>
                  </a:ext>
                </a:extLst>
              </p:cNvPr>
              <p:cNvSpPr/>
              <p:nvPr/>
            </p:nvSpPr>
            <p:spPr>
              <a:xfrm>
                <a:off x="5180404" y="3021107"/>
                <a:ext cx="466165" cy="224117"/>
              </a:xfrm>
              <a:prstGeom prst="mathEqual">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 name="Oval 10">
                <a:extLst>
                  <a:ext uri="{FF2B5EF4-FFF2-40B4-BE49-F238E27FC236}">
                    <a16:creationId xmlns:a16="http://schemas.microsoft.com/office/drawing/2014/main" id="{4BA4DABE-9191-9C2E-C202-D1F471424E79}"/>
                  </a:ext>
                </a:extLst>
              </p:cNvPr>
              <p:cNvSpPr/>
              <p:nvPr/>
            </p:nvSpPr>
            <p:spPr>
              <a:xfrm>
                <a:off x="5781038" y="2415987"/>
                <a:ext cx="1658473" cy="1658473"/>
              </a:xfrm>
              <a:prstGeom prst="ellipse">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Good Parameter Sniffing</a:t>
                </a:r>
              </a:p>
            </p:txBody>
          </p:sp>
        </p:grpSp>
        <p:sp>
          <p:nvSpPr>
            <p:cNvPr id="13" name="TextBox 12">
              <a:extLst>
                <a:ext uri="{FF2B5EF4-FFF2-40B4-BE49-F238E27FC236}">
                  <a16:creationId xmlns:a16="http://schemas.microsoft.com/office/drawing/2014/main" id="{58B5D2C9-39D5-F852-ED80-EA4C542AF2E7}"/>
                </a:ext>
              </a:extLst>
            </p:cNvPr>
            <p:cNvSpPr txBox="1"/>
            <p:nvPr/>
          </p:nvSpPr>
          <p:spPr>
            <a:xfrm>
              <a:off x="452612" y="3659618"/>
              <a:ext cx="8013991" cy="461665"/>
            </a:xfrm>
            <a:prstGeom prst="rect">
              <a:avLst/>
            </a:prstGeom>
            <a:noFill/>
          </p:spPr>
          <p:txBody>
            <a:bodyPr wrap="square" rtlCol="0">
              <a:spAutoFit/>
            </a:bodyPr>
            <a:lstStyle/>
            <a:p>
              <a:r>
                <a:rPr lang="en-CA" sz="2400" b="1" dirty="0">
                  <a:solidFill>
                    <a:srgbClr val="00B050"/>
                  </a:solidFill>
                  <a:latin typeface="Segoe UI" panose="020B0502040204020203" pitchFamily="34" charset="0"/>
                  <a:cs typeface="Segoe UI" panose="020B0502040204020203" pitchFamily="34" charset="0"/>
                </a:rPr>
                <a:t>Good Parameter Sniffing</a:t>
              </a:r>
              <a:endParaRPr lang="en-CA" sz="2400" dirty="0">
                <a:solidFill>
                  <a:srgbClr val="00B050"/>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A56E1794-C352-42D8-08FB-61F62503A40A}"/>
                </a:ext>
              </a:extLst>
            </p:cNvPr>
            <p:cNvSpPr txBox="1"/>
            <p:nvPr/>
          </p:nvSpPr>
          <p:spPr>
            <a:xfrm>
              <a:off x="546847" y="4059728"/>
              <a:ext cx="9267713" cy="1323439"/>
            </a:xfrm>
            <a:prstGeom prst="rect">
              <a:avLst/>
            </a:prstGeom>
            <a:noFill/>
          </p:spPr>
          <p:txBody>
            <a:bodyPr wrap="square" rtlCol="0">
              <a:spAutoFit/>
            </a:bodyPr>
            <a:lstStyle/>
            <a:p>
              <a:r>
                <a:rPr lang="en-CA" sz="2000" dirty="0">
                  <a:solidFill>
                    <a:srgbClr val="0070C0"/>
                  </a:solidFill>
                </a:rPr>
                <a:t>The SQL Optimizer’s way of evaluating parameter values of queries and storing them with the execution plan in the Plan Cache. This is an optimization feature designed to create query plans that are </a:t>
              </a:r>
              <a:r>
                <a:rPr lang="en-CA" sz="2000" u="sng" dirty="0">
                  <a:solidFill>
                    <a:srgbClr val="0070C0"/>
                  </a:solidFill>
                </a:rPr>
                <a:t>optimal for the same values</a:t>
              </a:r>
              <a:r>
                <a:rPr lang="en-CA" sz="2000" dirty="0">
                  <a:solidFill>
                    <a:srgbClr val="0070C0"/>
                  </a:solidFill>
                </a:rPr>
                <a:t> and can be reused on subsequent executions. After all, </a:t>
              </a:r>
              <a:r>
                <a:rPr lang="en-CA" sz="2000" u="sng" dirty="0">
                  <a:solidFill>
                    <a:srgbClr val="0070C0"/>
                  </a:solidFill>
                </a:rPr>
                <a:t>compiling queries is expensive</a:t>
              </a:r>
              <a:r>
                <a:rPr lang="en-CA" sz="2000" dirty="0">
                  <a:solidFill>
                    <a:srgbClr val="0070C0"/>
                  </a:solidFill>
                </a:rPr>
                <a:t>.</a:t>
              </a:r>
            </a:p>
          </p:txBody>
        </p:sp>
      </p:grpSp>
    </p:spTree>
    <p:extLst>
      <p:ext uri="{BB962C8B-B14F-4D97-AF65-F5344CB8AC3E}">
        <p14:creationId xmlns:p14="http://schemas.microsoft.com/office/powerpoint/2010/main" val="168139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EF8C1-2EBF-4D2C-F095-281C79D4D460}"/>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When is Parameter Sniffing a Problem?</a:t>
            </a:r>
            <a:endParaRPr lang="en-CA" sz="2800" dirty="0">
              <a:solidFill>
                <a:srgbClr val="FF0000"/>
              </a:solidFill>
              <a:latin typeface="Segoe UI" panose="020B0502040204020203" pitchFamily="34" charset="0"/>
              <a:cs typeface="Segoe UI" panose="020B0502040204020203" pitchFamily="34" charset="0"/>
            </a:endParaRPr>
          </a:p>
        </p:txBody>
      </p:sp>
      <p:grpSp>
        <p:nvGrpSpPr>
          <p:cNvPr id="12" name="Group 11">
            <a:extLst>
              <a:ext uri="{FF2B5EF4-FFF2-40B4-BE49-F238E27FC236}">
                <a16:creationId xmlns:a16="http://schemas.microsoft.com/office/drawing/2014/main" id="{0EDD73D8-E8F6-A0AF-546B-6B71094E5197}"/>
              </a:ext>
            </a:extLst>
          </p:cNvPr>
          <p:cNvGrpSpPr/>
          <p:nvPr/>
        </p:nvGrpSpPr>
        <p:grpSpPr>
          <a:xfrm>
            <a:off x="1685365" y="1706956"/>
            <a:ext cx="8821270" cy="1658473"/>
            <a:chOff x="914401" y="2415987"/>
            <a:chExt cx="8821270" cy="1658473"/>
          </a:xfrm>
        </p:grpSpPr>
        <p:sp>
          <p:nvSpPr>
            <p:cNvPr id="3" name="Rectangle: Rounded Corners 2">
              <a:extLst>
                <a:ext uri="{FF2B5EF4-FFF2-40B4-BE49-F238E27FC236}">
                  <a16:creationId xmlns:a16="http://schemas.microsoft.com/office/drawing/2014/main" id="{2FCC5018-DC7B-2F7C-85F9-588482693BD2}"/>
                </a:ext>
              </a:extLst>
            </p:cNvPr>
            <p:cNvSpPr/>
            <p:nvPr/>
          </p:nvSpPr>
          <p:spPr>
            <a:xfrm>
              <a:off x="914401" y="2474260"/>
              <a:ext cx="1801906" cy="1317812"/>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Parameter Sniffing</a:t>
              </a:r>
            </a:p>
          </p:txBody>
        </p:sp>
        <p:sp>
          <p:nvSpPr>
            <p:cNvPr id="4" name="Rectangle: Rounded Corners 3">
              <a:extLst>
                <a:ext uri="{FF2B5EF4-FFF2-40B4-BE49-F238E27FC236}">
                  <a16:creationId xmlns:a16="http://schemas.microsoft.com/office/drawing/2014/main" id="{33554C5B-5C44-097E-4028-941BDE1BB152}"/>
                </a:ext>
              </a:extLst>
            </p:cNvPr>
            <p:cNvSpPr/>
            <p:nvPr/>
          </p:nvSpPr>
          <p:spPr>
            <a:xfrm>
              <a:off x="3227295" y="2474260"/>
              <a:ext cx="1801906" cy="1317812"/>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Plan Caching</a:t>
              </a:r>
            </a:p>
          </p:txBody>
        </p:sp>
        <p:sp>
          <p:nvSpPr>
            <p:cNvPr id="5" name="Rectangle: Rounded Corners 4">
              <a:extLst>
                <a:ext uri="{FF2B5EF4-FFF2-40B4-BE49-F238E27FC236}">
                  <a16:creationId xmlns:a16="http://schemas.microsoft.com/office/drawing/2014/main" id="{5B13F9DD-DF6A-A62B-C854-581C6865AB40}"/>
                </a:ext>
              </a:extLst>
            </p:cNvPr>
            <p:cNvSpPr/>
            <p:nvPr/>
          </p:nvSpPr>
          <p:spPr>
            <a:xfrm>
              <a:off x="5540189" y="2474260"/>
              <a:ext cx="1801906" cy="1317812"/>
            </a:xfrm>
            <a:prstGeom prst="round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Skewed Data Distribution</a:t>
              </a:r>
            </a:p>
          </p:txBody>
        </p:sp>
        <p:pic>
          <p:nvPicPr>
            <p:cNvPr id="7" name="Graphic 6" descr="Add with solid fill">
              <a:extLst>
                <a:ext uri="{FF2B5EF4-FFF2-40B4-BE49-F238E27FC236}">
                  <a16:creationId xmlns:a16="http://schemas.microsoft.com/office/drawing/2014/main" id="{F664CA2C-5A69-B6D6-2997-E24D810419A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796989" y="2958354"/>
              <a:ext cx="349624" cy="349624"/>
            </a:xfrm>
            <a:prstGeom prst="rect">
              <a:avLst/>
            </a:prstGeom>
          </p:spPr>
        </p:pic>
        <p:pic>
          <p:nvPicPr>
            <p:cNvPr id="8" name="Graphic 7" descr="Add with solid fill">
              <a:extLst>
                <a:ext uri="{FF2B5EF4-FFF2-40B4-BE49-F238E27FC236}">
                  <a16:creationId xmlns:a16="http://schemas.microsoft.com/office/drawing/2014/main" id="{5A391962-A4BB-CBE8-C266-51A0AC7C79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09883" y="2958354"/>
              <a:ext cx="349624" cy="349624"/>
            </a:xfrm>
            <a:prstGeom prst="rect">
              <a:avLst/>
            </a:prstGeom>
          </p:spPr>
        </p:pic>
        <p:sp>
          <p:nvSpPr>
            <p:cNvPr id="9" name="Equals 8">
              <a:extLst>
                <a:ext uri="{FF2B5EF4-FFF2-40B4-BE49-F238E27FC236}">
                  <a16:creationId xmlns:a16="http://schemas.microsoft.com/office/drawing/2014/main" id="{90603BEE-3833-43FE-D049-28FEE5D271FF}"/>
                </a:ext>
              </a:extLst>
            </p:cNvPr>
            <p:cNvSpPr/>
            <p:nvPr/>
          </p:nvSpPr>
          <p:spPr>
            <a:xfrm>
              <a:off x="7476564" y="3021107"/>
              <a:ext cx="466165" cy="224117"/>
            </a:xfrm>
            <a:prstGeom prst="mathEqual">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11" name="Oval 10">
              <a:extLst>
                <a:ext uri="{FF2B5EF4-FFF2-40B4-BE49-F238E27FC236}">
                  <a16:creationId xmlns:a16="http://schemas.microsoft.com/office/drawing/2014/main" id="{4BA4DABE-9191-9C2E-C202-D1F471424E79}"/>
                </a:ext>
              </a:extLst>
            </p:cNvPr>
            <p:cNvSpPr/>
            <p:nvPr/>
          </p:nvSpPr>
          <p:spPr>
            <a:xfrm>
              <a:off x="8077198" y="2415987"/>
              <a:ext cx="1658473" cy="1658473"/>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Bad Parameter Sniffing</a:t>
              </a:r>
            </a:p>
          </p:txBody>
        </p:sp>
      </p:grpSp>
      <p:sp>
        <p:nvSpPr>
          <p:cNvPr id="13" name="TextBox 12">
            <a:extLst>
              <a:ext uri="{FF2B5EF4-FFF2-40B4-BE49-F238E27FC236}">
                <a16:creationId xmlns:a16="http://schemas.microsoft.com/office/drawing/2014/main" id="{58B5D2C9-39D5-F852-ED80-EA4C542AF2E7}"/>
              </a:ext>
            </a:extLst>
          </p:cNvPr>
          <p:cNvSpPr txBox="1"/>
          <p:nvPr/>
        </p:nvSpPr>
        <p:spPr>
          <a:xfrm>
            <a:off x="452612" y="3822178"/>
            <a:ext cx="8013991" cy="461665"/>
          </a:xfrm>
          <a:prstGeom prst="rect">
            <a:avLst/>
          </a:prstGeom>
          <a:noFill/>
        </p:spPr>
        <p:txBody>
          <a:bodyPr wrap="square" rtlCol="0">
            <a:spAutoFit/>
          </a:bodyPr>
          <a:lstStyle/>
          <a:p>
            <a:r>
              <a:rPr lang="en-CA" sz="2400" b="1" dirty="0">
                <a:solidFill>
                  <a:srgbClr val="FF0000"/>
                </a:solidFill>
                <a:latin typeface="Segoe UI" panose="020B0502040204020203" pitchFamily="34" charset="0"/>
                <a:cs typeface="Segoe UI" panose="020B0502040204020203" pitchFamily="34" charset="0"/>
              </a:rPr>
              <a:t>Bad Parameter Sniffing</a:t>
            </a:r>
            <a:endParaRPr lang="en-CA" sz="2400" dirty="0">
              <a:solidFill>
                <a:srgbClr val="FF0000"/>
              </a:solidFill>
              <a:latin typeface="Segoe UI" panose="020B0502040204020203" pitchFamily="34" charset="0"/>
              <a:cs typeface="Segoe UI" panose="020B0502040204020203" pitchFamily="34" charset="0"/>
            </a:endParaRPr>
          </a:p>
        </p:txBody>
      </p:sp>
      <p:sp>
        <p:nvSpPr>
          <p:cNvPr id="14" name="TextBox 13">
            <a:extLst>
              <a:ext uri="{FF2B5EF4-FFF2-40B4-BE49-F238E27FC236}">
                <a16:creationId xmlns:a16="http://schemas.microsoft.com/office/drawing/2014/main" id="{A56E1794-C352-42D8-08FB-61F62503A40A}"/>
              </a:ext>
            </a:extLst>
          </p:cNvPr>
          <p:cNvSpPr txBox="1"/>
          <p:nvPr/>
        </p:nvSpPr>
        <p:spPr>
          <a:xfrm>
            <a:off x="546847" y="4222288"/>
            <a:ext cx="9959788" cy="707886"/>
          </a:xfrm>
          <a:prstGeom prst="rect">
            <a:avLst/>
          </a:prstGeom>
          <a:noFill/>
        </p:spPr>
        <p:txBody>
          <a:bodyPr wrap="square" rtlCol="0">
            <a:spAutoFit/>
          </a:bodyPr>
          <a:lstStyle/>
          <a:p>
            <a:r>
              <a:rPr lang="en-CA" sz="2000" dirty="0">
                <a:solidFill>
                  <a:srgbClr val="0070C0"/>
                </a:solidFill>
              </a:rPr>
              <a:t>Refers to a scenario where a single cached plan for a parameterized query is not optimal for all possible incoming parameter values.</a:t>
            </a:r>
          </a:p>
        </p:txBody>
      </p:sp>
    </p:spTree>
    <p:extLst>
      <p:ext uri="{BB962C8B-B14F-4D97-AF65-F5344CB8AC3E}">
        <p14:creationId xmlns:p14="http://schemas.microsoft.com/office/powerpoint/2010/main" val="28572853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0A6617-025D-9DB6-1662-A8661D6E5A8B}"/>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Example Scenario</a:t>
            </a:r>
            <a:endParaRPr lang="en-CA" sz="2800" dirty="0">
              <a:solidFill>
                <a:srgbClr val="FF0000"/>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A4C42B25-6CF4-19B2-EFB1-7C892BD37537}"/>
              </a:ext>
            </a:extLst>
          </p:cNvPr>
          <p:cNvPicPr>
            <a:picLocks noChangeAspect="1"/>
          </p:cNvPicPr>
          <p:nvPr/>
        </p:nvPicPr>
        <p:blipFill>
          <a:blip r:embed="rId2"/>
          <a:stretch>
            <a:fillRect/>
          </a:stretch>
        </p:blipFill>
        <p:spPr>
          <a:xfrm>
            <a:off x="735291" y="1342585"/>
            <a:ext cx="5925485" cy="2147176"/>
          </a:xfrm>
          <a:prstGeom prst="rect">
            <a:avLst/>
          </a:prstGeom>
        </p:spPr>
      </p:pic>
      <p:pic>
        <p:nvPicPr>
          <p:cNvPr id="6" name="Picture 5">
            <a:extLst>
              <a:ext uri="{FF2B5EF4-FFF2-40B4-BE49-F238E27FC236}">
                <a16:creationId xmlns:a16="http://schemas.microsoft.com/office/drawing/2014/main" id="{C2EB9E08-A827-32D4-DDDC-609EE4491D0A}"/>
              </a:ext>
            </a:extLst>
          </p:cNvPr>
          <p:cNvPicPr>
            <a:picLocks noChangeAspect="1"/>
          </p:cNvPicPr>
          <p:nvPr/>
        </p:nvPicPr>
        <p:blipFill>
          <a:blip r:embed="rId3"/>
          <a:stretch>
            <a:fillRect/>
          </a:stretch>
        </p:blipFill>
        <p:spPr>
          <a:xfrm>
            <a:off x="735291" y="3494988"/>
            <a:ext cx="6481297" cy="2994672"/>
          </a:xfrm>
          <a:prstGeom prst="rect">
            <a:avLst/>
          </a:prstGeom>
        </p:spPr>
      </p:pic>
    </p:spTree>
    <p:extLst>
      <p:ext uri="{BB962C8B-B14F-4D97-AF65-F5344CB8AC3E}">
        <p14:creationId xmlns:p14="http://schemas.microsoft.com/office/powerpoint/2010/main" val="1421876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A85A1E-3F97-1F40-E87A-275165A9B820}"/>
              </a:ext>
            </a:extLst>
          </p:cNvPr>
          <p:cNvSpPr txBox="1"/>
          <p:nvPr/>
        </p:nvSpPr>
        <p:spPr>
          <a:xfrm>
            <a:off x="267565" y="2412423"/>
            <a:ext cx="3886200" cy="954107"/>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Cardinality Estimation (CE) Feedback</a:t>
            </a:r>
          </a:p>
        </p:txBody>
      </p:sp>
      <p:pic>
        <p:nvPicPr>
          <p:cNvPr id="6" name="Picture 5">
            <a:extLst>
              <a:ext uri="{FF2B5EF4-FFF2-40B4-BE49-F238E27FC236}">
                <a16:creationId xmlns:a16="http://schemas.microsoft.com/office/drawing/2014/main" id="{D568C5CA-6CBC-E9A6-607E-F39B7A2173BB}"/>
              </a:ext>
            </a:extLst>
          </p:cNvPr>
          <p:cNvPicPr>
            <a:picLocks noChangeAspect="1"/>
          </p:cNvPicPr>
          <p:nvPr/>
        </p:nvPicPr>
        <p:blipFill>
          <a:blip r:embed="rId2"/>
          <a:stretch>
            <a:fillRect/>
          </a:stretch>
        </p:blipFill>
        <p:spPr>
          <a:xfrm>
            <a:off x="5334000" y="0"/>
            <a:ext cx="6858000" cy="6858000"/>
          </a:xfrm>
          <a:prstGeom prst="rect">
            <a:avLst/>
          </a:prstGeom>
        </p:spPr>
      </p:pic>
    </p:spTree>
    <p:extLst>
      <p:ext uri="{BB962C8B-B14F-4D97-AF65-F5344CB8AC3E}">
        <p14:creationId xmlns:p14="http://schemas.microsoft.com/office/powerpoint/2010/main" val="22816648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Box 3">
            <a:extLst>
              <a:ext uri="{FF2B5EF4-FFF2-40B4-BE49-F238E27FC236}">
                <a16:creationId xmlns:a16="http://schemas.microsoft.com/office/drawing/2014/main" id="{E73D01F8-477E-CA42-4B7A-98852CD15909}"/>
              </a:ext>
            </a:extLst>
          </p:cNvPr>
          <p:cNvGraphicFramePr/>
          <p:nvPr>
            <p:extLst>
              <p:ext uri="{D42A27DB-BD31-4B8C-83A1-F6EECF244321}">
                <p14:modId xmlns:p14="http://schemas.microsoft.com/office/powerpoint/2010/main" val="1696754885"/>
              </p:ext>
            </p:extLst>
          </p:nvPr>
        </p:nvGraphicFramePr>
        <p:xfrm>
          <a:off x="523875" y="1344155"/>
          <a:ext cx="10363200" cy="5188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B009DBA-01C2-F8C9-33ED-60D78A955B97}"/>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Options (pre-SQL Server 2022)</a:t>
            </a:r>
            <a:endParaRPr lang="en-CA" sz="28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34001506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extBox 3">
            <a:extLst>
              <a:ext uri="{FF2B5EF4-FFF2-40B4-BE49-F238E27FC236}">
                <a16:creationId xmlns:a16="http://schemas.microsoft.com/office/drawing/2014/main" id="{E73D01F8-477E-CA42-4B7A-98852CD15909}"/>
              </a:ext>
            </a:extLst>
          </p:cNvPr>
          <p:cNvGraphicFramePr/>
          <p:nvPr>
            <p:extLst>
              <p:ext uri="{D42A27DB-BD31-4B8C-83A1-F6EECF244321}">
                <p14:modId xmlns:p14="http://schemas.microsoft.com/office/powerpoint/2010/main" val="3192980590"/>
              </p:ext>
            </p:extLst>
          </p:nvPr>
        </p:nvGraphicFramePr>
        <p:xfrm>
          <a:off x="523875" y="1344155"/>
          <a:ext cx="10363200" cy="5140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DB009DBA-01C2-F8C9-33ED-60D78A955B97}"/>
              </a:ext>
            </a:extLst>
          </p:cNvPr>
          <p:cNvSpPr txBox="1"/>
          <p:nvPr/>
        </p:nvSpPr>
        <p:spPr>
          <a:xfrm>
            <a:off x="282283" y="621066"/>
            <a:ext cx="11039433"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Introducing: Parameter Sensitive Plan Optimization (PSPO)</a:t>
            </a:r>
            <a:endParaRPr lang="en-CA" sz="2800" dirty="0">
              <a:solidFill>
                <a:srgbClr val="FF0000"/>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41645307"/>
      </p:ext>
    </p:extLst>
  </p:cSld>
  <p:clrMapOvr>
    <a:masterClrMapping/>
  </p:clrMapOvr>
  <mc:AlternateContent xmlns:mc="http://schemas.openxmlformats.org/markup-compatibility/2006">
    <mc:Choice xmlns:p14="http://schemas.microsoft.com/office/powerpoint/2010/main" Requires="p14">
      <p:transition p14:dur="10" advClick="0"/>
    </mc:Choice>
    <mc:Fallback>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009DBA-01C2-F8C9-33ED-60D78A955B97}"/>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How it works</a:t>
            </a:r>
            <a:endParaRPr lang="en-CA" sz="2800" dirty="0">
              <a:solidFill>
                <a:srgbClr val="FF0000"/>
              </a:solidFill>
              <a:latin typeface="Segoe UI" panose="020B0502040204020203" pitchFamily="34" charset="0"/>
              <a:cs typeface="Segoe UI" panose="020B0502040204020203" pitchFamily="34" charset="0"/>
            </a:endParaRPr>
          </a:p>
        </p:txBody>
      </p:sp>
      <p:pic>
        <p:nvPicPr>
          <p:cNvPr id="4" name="Picture 3">
            <a:extLst>
              <a:ext uri="{FF2B5EF4-FFF2-40B4-BE49-F238E27FC236}">
                <a16:creationId xmlns:a16="http://schemas.microsoft.com/office/drawing/2014/main" id="{EF70A1BA-86D0-0F60-7A75-493B9E34E305}"/>
              </a:ext>
            </a:extLst>
          </p:cNvPr>
          <p:cNvPicPr>
            <a:picLocks noChangeAspect="1"/>
          </p:cNvPicPr>
          <p:nvPr/>
        </p:nvPicPr>
        <p:blipFill>
          <a:blip r:embed="rId3"/>
          <a:stretch>
            <a:fillRect/>
          </a:stretch>
        </p:blipFill>
        <p:spPr>
          <a:xfrm>
            <a:off x="643467" y="1148693"/>
            <a:ext cx="8416312" cy="3576932"/>
          </a:xfrm>
          <a:prstGeom prst="rect">
            <a:avLst/>
          </a:prstGeom>
        </p:spPr>
      </p:pic>
      <p:sp>
        <p:nvSpPr>
          <p:cNvPr id="5" name="TextBox 4">
            <a:extLst>
              <a:ext uri="{FF2B5EF4-FFF2-40B4-BE49-F238E27FC236}">
                <a16:creationId xmlns:a16="http://schemas.microsoft.com/office/drawing/2014/main" id="{78EB6418-A36B-FACD-B963-A4E5A57829E0}"/>
              </a:ext>
            </a:extLst>
          </p:cNvPr>
          <p:cNvSpPr txBox="1"/>
          <p:nvPr/>
        </p:nvSpPr>
        <p:spPr>
          <a:xfrm>
            <a:off x="1041320" y="4647961"/>
            <a:ext cx="7471521" cy="1077218"/>
          </a:xfrm>
          <a:prstGeom prst="rect">
            <a:avLst/>
          </a:prstGeom>
          <a:noFill/>
        </p:spPr>
        <p:txBody>
          <a:bodyPr wrap="square" rtlCol="0">
            <a:spAutoFit/>
          </a:bodyPr>
          <a:lstStyle/>
          <a:p>
            <a:r>
              <a:rPr lang="en-CA" sz="1600" b="1" dirty="0">
                <a:solidFill>
                  <a:srgbClr val="FF0000"/>
                </a:solidFill>
              </a:rPr>
              <a:t>Dispatcher Plan</a:t>
            </a:r>
            <a:endParaRPr lang="en-CA" sz="1600" dirty="0">
              <a:solidFill>
                <a:srgbClr val="FF0000"/>
              </a:solidFill>
            </a:endParaRPr>
          </a:p>
          <a:p>
            <a:pPr marL="285750" indent="-285750">
              <a:buFont typeface="Arial" panose="020B0604020202020204" pitchFamily="34" charset="0"/>
              <a:buChar char="•"/>
            </a:pPr>
            <a:r>
              <a:rPr lang="en-CA" sz="1600" dirty="0">
                <a:solidFill>
                  <a:srgbClr val="0070C0"/>
                </a:solidFill>
              </a:rPr>
              <a:t>“Shell” plan created in XML after a parameterized query is initially compiled</a:t>
            </a:r>
          </a:p>
          <a:p>
            <a:pPr marL="285750" indent="-285750">
              <a:buFont typeface="Arial" panose="020B0604020202020204" pitchFamily="34" charset="0"/>
              <a:buChar char="•"/>
            </a:pPr>
            <a:r>
              <a:rPr lang="en-CA" sz="1600" dirty="0">
                <a:solidFill>
                  <a:srgbClr val="0070C0"/>
                </a:solidFill>
              </a:rPr>
              <a:t>Stored in the plan cache and Query Store</a:t>
            </a:r>
          </a:p>
          <a:p>
            <a:pPr marL="285750" indent="-285750">
              <a:buFont typeface="Arial" panose="020B0604020202020204" pitchFamily="34" charset="0"/>
              <a:buChar char="•"/>
            </a:pPr>
            <a:r>
              <a:rPr lang="en-CA" sz="1600" dirty="0">
                <a:solidFill>
                  <a:srgbClr val="0070C0"/>
                </a:solidFill>
              </a:rPr>
              <a:t>Uses </a:t>
            </a:r>
            <a:r>
              <a:rPr lang="en-CA" sz="1600" i="1" dirty="0">
                <a:solidFill>
                  <a:srgbClr val="0070C0"/>
                </a:solidFill>
              </a:rPr>
              <a:t>Dispatcher Expression </a:t>
            </a:r>
            <a:r>
              <a:rPr lang="en-CA" sz="1600" dirty="0">
                <a:solidFill>
                  <a:srgbClr val="0070C0"/>
                </a:solidFill>
              </a:rPr>
              <a:t>(i.e., PSPO logic) to generate </a:t>
            </a:r>
            <a:r>
              <a:rPr lang="en-CA" sz="1600" i="1" dirty="0">
                <a:solidFill>
                  <a:srgbClr val="0070C0"/>
                </a:solidFill>
              </a:rPr>
              <a:t>Query Variants</a:t>
            </a:r>
            <a:endParaRPr lang="en-CA" sz="1600" dirty="0">
              <a:solidFill>
                <a:srgbClr val="0070C0"/>
              </a:solidFill>
            </a:endParaRPr>
          </a:p>
        </p:txBody>
      </p:sp>
      <p:sp>
        <p:nvSpPr>
          <p:cNvPr id="6" name="TextBox 5">
            <a:extLst>
              <a:ext uri="{FF2B5EF4-FFF2-40B4-BE49-F238E27FC236}">
                <a16:creationId xmlns:a16="http://schemas.microsoft.com/office/drawing/2014/main" id="{5987D074-C8C4-44FD-A353-C0173D437045}"/>
              </a:ext>
            </a:extLst>
          </p:cNvPr>
          <p:cNvSpPr txBox="1"/>
          <p:nvPr/>
        </p:nvSpPr>
        <p:spPr>
          <a:xfrm>
            <a:off x="1041320" y="5725179"/>
            <a:ext cx="9457766" cy="830997"/>
          </a:xfrm>
          <a:prstGeom prst="rect">
            <a:avLst/>
          </a:prstGeom>
          <a:noFill/>
        </p:spPr>
        <p:txBody>
          <a:bodyPr wrap="square" rtlCol="0">
            <a:spAutoFit/>
          </a:bodyPr>
          <a:lstStyle/>
          <a:p>
            <a:r>
              <a:rPr lang="en-CA" sz="1600" b="1" dirty="0">
                <a:solidFill>
                  <a:srgbClr val="FF0000"/>
                </a:solidFill>
              </a:rPr>
              <a:t>Query Variants</a:t>
            </a:r>
            <a:endParaRPr lang="en-CA" sz="1600" dirty="0">
              <a:solidFill>
                <a:srgbClr val="FF0000"/>
              </a:solidFill>
            </a:endParaRPr>
          </a:p>
          <a:p>
            <a:pPr marL="285750" indent="-285750">
              <a:buFont typeface="Arial" panose="020B0604020202020204" pitchFamily="34" charset="0"/>
              <a:buChar char="•"/>
            </a:pPr>
            <a:r>
              <a:rPr lang="en-CA" sz="1600" dirty="0">
                <a:solidFill>
                  <a:srgbClr val="0070C0"/>
                </a:solidFill>
              </a:rPr>
              <a:t>Up to three for each Dispatcher Plan</a:t>
            </a:r>
          </a:p>
          <a:p>
            <a:pPr marL="285750" indent="-285750">
              <a:buFont typeface="Arial" panose="020B0604020202020204" pitchFamily="34" charset="0"/>
              <a:buChar char="•"/>
            </a:pPr>
            <a:r>
              <a:rPr lang="en-CA" sz="1600" dirty="0">
                <a:solidFill>
                  <a:srgbClr val="0070C0"/>
                </a:solidFill>
              </a:rPr>
              <a:t>Stored in the plan cache and Query Store</a:t>
            </a:r>
          </a:p>
        </p:txBody>
      </p:sp>
    </p:spTree>
    <p:extLst>
      <p:ext uri="{BB962C8B-B14F-4D97-AF65-F5344CB8AC3E}">
        <p14:creationId xmlns:p14="http://schemas.microsoft.com/office/powerpoint/2010/main" val="404732215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009DBA-01C2-F8C9-33ED-60D78A955B97}"/>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Telemetry (DMVs)</a:t>
            </a:r>
            <a:endParaRPr lang="en-CA" sz="2800" dirty="0">
              <a:solidFill>
                <a:srgbClr val="FF0000"/>
              </a:solidFill>
              <a:latin typeface="Segoe UI" panose="020B0502040204020203" pitchFamily="34" charset="0"/>
              <a:cs typeface="Segoe UI" panose="020B0502040204020203" pitchFamily="34" charset="0"/>
            </a:endParaRPr>
          </a:p>
        </p:txBody>
      </p:sp>
      <p:sp>
        <p:nvSpPr>
          <p:cNvPr id="2" name="TextBox 1">
            <a:extLst>
              <a:ext uri="{FF2B5EF4-FFF2-40B4-BE49-F238E27FC236}">
                <a16:creationId xmlns:a16="http://schemas.microsoft.com/office/drawing/2014/main" id="{5006CD4D-037E-1BD6-AED8-715CF9592D8B}"/>
              </a:ext>
            </a:extLst>
          </p:cNvPr>
          <p:cNvSpPr txBox="1"/>
          <p:nvPr/>
        </p:nvSpPr>
        <p:spPr>
          <a:xfrm>
            <a:off x="414780" y="1331386"/>
            <a:ext cx="4933920" cy="369332"/>
          </a:xfrm>
          <a:prstGeom prst="rect">
            <a:avLst/>
          </a:prstGeom>
          <a:noFill/>
        </p:spPr>
        <p:txBody>
          <a:bodyPr wrap="square" rtlCol="0">
            <a:spAutoFit/>
          </a:bodyPr>
          <a:lstStyle/>
          <a:p>
            <a:r>
              <a:rPr lang="en-CA" dirty="0" err="1">
                <a:solidFill>
                  <a:srgbClr val="FF0000"/>
                </a:solidFill>
              </a:rPr>
              <a:t>sys.</a:t>
            </a:r>
            <a:r>
              <a:rPr lang="en-CA" sz="1600" dirty="0" err="1">
                <a:solidFill>
                  <a:srgbClr val="FF0000"/>
                </a:solidFill>
              </a:rPr>
              <a:t>query</a:t>
            </a:r>
            <a:r>
              <a:rPr lang="en-CA" dirty="0" err="1">
                <a:solidFill>
                  <a:srgbClr val="FF0000"/>
                </a:solidFill>
              </a:rPr>
              <a:t>_store_query_variant</a:t>
            </a:r>
            <a:endParaRPr lang="en-CA" dirty="0">
              <a:solidFill>
                <a:srgbClr val="FF0000"/>
              </a:solidFill>
            </a:endParaRPr>
          </a:p>
        </p:txBody>
      </p:sp>
      <p:sp>
        <p:nvSpPr>
          <p:cNvPr id="7" name="TextBox 6">
            <a:extLst>
              <a:ext uri="{FF2B5EF4-FFF2-40B4-BE49-F238E27FC236}">
                <a16:creationId xmlns:a16="http://schemas.microsoft.com/office/drawing/2014/main" id="{77C13259-F5C3-5922-63A6-D758D583787E}"/>
              </a:ext>
            </a:extLst>
          </p:cNvPr>
          <p:cNvSpPr txBox="1"/>
          <p:nvPr/>
        </p:nvSpPr>
        <p:spPr>
          <a:xfrm>
            <a:off x="414780" y="1700718"/>
            <a:ext cx="4067573" cy="738664"/>
          </a:xfrm>
          <a:prstGeom prst="rect">
            <a:avLst/>
          </a:prstGeom>
          <a:noFill/>
        </p:spPr>
        <p:txBody>
          <a:bodyPr wrap="square" rtlCol="0">
            <a:spAutoFit/>
          </a:bodyPr>
          <a:lstStyle/>
          <a:p>
            <a:r>
              <a:rPr lang="en-CA" sz="1400" dirty="0">
                <a:solidFill>
                  <a:srgbClr val="0070C0"/>
                </a:solidFill>
              </a:rPr>
              <a:t>Shows query IDs of all query variants created by PSPO and the query ID of the Dispatcher plan that generated them.</a:t>
            </a:r>
          </a:p>
        </p:txBody>
      </p:sp>
      <p:sp>
        <p:nvSpPr>
          <p:cNvPr id="6" name="TextBox 5">
            <a:extLst>
              <a:ext uri="{FF2B5EF4-FFF2-40B4-BE49-F238E27FC236}">
                <a16:creationId xmlns:a16="http://schemas.microsoft.com/office/drawing/2014/main" id="{4BFB2463-3BFB-7CEF-3E95-E2D7BC270356}"/>
              </a:ext>
            </a:extLst>
          </p:cNvPr>
          <p:cNvSpPr txBox="1"/>
          <p:nvPr/>
        </p:nvSpPr>
        <p:spPr>
          <a:xfrm>
            <a:off x="389965" y="2954417"/>
            <a:ext cx="6355976" cy="369332"/>
          </a:xfrm>
          <a:prstGeom prst="rect">
            <a:avLst/>
          </a:prstGeom>
          <a:noFill/>
        </p:spPr>
        <p:txBody>
          <a:bodyPr wrap="square" rtlCol="0">
            <a:spAutoFit/>
          </a:bodyPr>
          <a:lstStyle/>
          <a:p>
            <a:r>
              <a:rPr lang="en-CA" dirty="0">
                <a:solidFill>
                  <a:srgbClr val="0070C0"/>
                </a:solidFill>
              </a:rPr>
              <a:t>Intended to be used in conjunction with Query Store DMVs</a:t>
            </a:r>
          </a:p>
        </p:txBody>
      </p:sp>
      <p:sp>
        <p:nvSpPr>
          <p:cNvPr id="11" name="TextBox 10">
            <a:extLst>
              <a:ext uri="{FF2B5EF4-FFF2-40B4-BE49-F238E27FC236}">
                <a16:creationId xmlns:a16="http://schemas.microsoft.com/office/drawing/2014/main" id="{B2334885-56F8-00FE-31C5-E35573D440E4}"/>
              </a:ext>
            </a:extLst>
          </p:cNvPr>
          <p:cNvSpPr txBox="1"/>
          <p:nvPr/>
        </p:nvSpPr>
        <p:spPr>
          <a:xfrm>
            <a:off x="522357" y="3657221"/>
            <a:ext cx="5788796" cy="1077218"/>
          </a:xfrm>
          <a:prstGeom prst="rect">
            <a:avLst/>
          </a:prstGeom>
          <a:solidFill>
            <a:schemeClr val="accent4">
              <a:lumMod val="20000"/>
              <a:lumOff val="80000"/>
            </a:schemeClr>
          </a:solidFill>
        </p:spPr>
        <p:txBody>
          <a:bodyPr wrap="square">
            <a:spAutoFit/>
          </a:bodyPr>
          <a:lstStyle/>
          <a:p>
            <a:r>
              <a:rPr lang="en-CA" sz="800" dirty="0">
                <a:solidFill>
                  <a:srgbClr val="0000FF"/>
                </a:solidFill>
                <a:latin typeface="Consolas" panose="020B0609020204030204" pitchFamily="49" charset="0"/>
              </a:rPr>
              <a:t>SELECT</a:t>
            </a:r>
            <a:r>
              <a:rPr lang="en-CA" sz="800" dirty="0">
                <a:solidFill>
                  <a:srgbClr val="000000"/>
                </a:solidFill>
                <a:latin typeface="Consolas" panose="020B0609020204030204" pitchFamily="49" charset="0"/>
              </a:rPr>
              <a:t> qt</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query_sql_text</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qt</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query_text_id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FF00FF"/>
                </a:solidFill>
                <a:latin typeface="Consolas" panose="020B0609020204030204" pitchFamily="49" charset="0"/>
              </a:rPr>
              <a:t>object_id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a:t>
            </a:r>
            <a:r>
              <a:rPr lang="en-CA" sz="800" dirty="0">
                <a:solidFill>
                  <a:srgbClr val="FF00FF"/>
                </a:solidFill>
                <a:latin typeface="Consolas" panose="020B0609020204030204" pitchFamily="49" charset="0"/>
              </a:rPr>
              <a:t>OBJECT_NAME</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a:t>
            </a:r>
            <a:r>
              <a:rPr lang="en-CA" sz="800" dirty="0">
                <a:solidFill>
                  <a:srgbClr val="808080"/>
                </a:solidFill>
                <a:latin typeface="Consolas" panose="020B0609020204030204" pitchFamily="49" charset="0"/>
              </a:rPr>
              <a:t>.</a:t>
            </a:r>
            <a:r>
              <a:rPr lang="en-CA" sz="800" dirty="0">
                <a:solidFill>
                  <a:srgbClr val="FF00FF"/>
                </a:solidFill>
                <a:latin typeface="Consolas" panose="020B0609020204030204" pitchFamily="49" charset="0"/>
              </a:rPr>
              <a:t>object_id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query_hash</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qv</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query_variant_query_id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qv</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parent_query_id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qv</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dispatcher_plan_id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p</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plan_type</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p</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plan_type_desc</a:t>
            </a:r>
            <a:r>
              <a:rPr lang="en-CA" sz="800" dirty="0">
                <a:solidFill>
                  <a:srgbClr val="808080"/>
                </a:solidFill>
                <a:latin typeface="Consolas" panose="020B0609020204030204" pitchFamily="49" charset="0"/>
              </a:rPr>
              <a:t>, </a:t>
            </a:r>
            <a:r>
              <a:rPr lang="en-US" sz="800" dirty="0">
                <a:solidFill>
                  <a:srgbClr val="FF00FF"/>
                </a:solidFill>
                <a:latin typeface="Consolas" panose="020B0609020204030204" pitchFamily="49" charset="0"/>
              </a:rPr>
              <a:t>TRY_CAST</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p</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query_plan </a:t>
            </a:r>
            <a:r>
              <a:rPr lang="en-US" sz="800" dirty="0">
                <a:solidFill>
                  <a:srgbClr val="0000FF"/>
                </a:solidFill>
                <a:latin typeface="Consolas" panose="020B0609020204030204" pitchFamily="49" charset="0"/>
              </a:rPr>
              <a:t>AS</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XML</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AS</a:t>
            </a:r>
            <a:r>
              <a:rPr lang="en-US" sz="800" dirty="0">
                <a:solidFill>
                  <a:srgbClr val="000000"/>
                </a:solidFill>
                <a:latin typeface="Consolas" panose="020B0609020204030204" pitchFamily="49" charset="0"/>
              </a:rPr>
              <a:t> xml_plan</a:t>
            </a:r>
          </a:p>
          <a:p>
            <a:r>
              <a:rPr lang="en-US" sz="800" dirty="0">
                <a:solidFill>
                  <a:srgbClr val="0000FF"/>
                </a:solidFill>
                <a:latin typeface="Consolas" panose="020B0609020204030204" pitchFamily="49" charset="0"/>
              </a:rPr>
              <a:t>FROM</a:t>
            </a:r>
            <a:r>
              <a:rPr lang="en-US" sz="800" dirty="0">
                <a:solidFill>
                  <a:srgbClr val="000000"/>
                </a:solidFill>
                <a:latin typeface="Consolas" panose="020B0609020204030204" pitchFamily="49" charset="0"/>
              </a:rPr>
              <a:t> </a:t>
            </a:r>
            <a:r>
              <a:rPr lang="en-US" sz="800" dirty="0">
                <a:solidFill>
                  <a:srgbClr val="0070C0"/>
                </a:solidFill>
                <a:latin typeface="Consolas" panose="020B0609020204030204" pitchFamily="49" charset="0"/>
              </a:rPr>
              <a:t>sys.query_store_query_text</a:t>
            </a:r>
            <a:r>
              <a:rPr lang="en-US" sz="800" dirty="0">
                <a:solidFill>
                  <a:srgbClr val="000000"/>
                </a:solidFill>
                <a:latin typeface="Consolas" panose="020B0609020204030204" pitchFamily="49" charset="0"/>
              </a:rPr>
              <a:t> qt</a:t>
            </a:r>
          </a:p>
          <a:p>
            <a:r>
              <a:rPr lang="en-CA" sz="800" dirty="0">
                <a:solidFill>
                  <a:srgbClr val="808080"/>
                </a:solidFill>
                <a:latin typeface="Consolas" panose="020B0609020204030204" pitchFamily="49" charset="0"/>
              </a:rPr>
              <a:t>JOIN</a:t>
            </a:r>
            <a:r>
              <a:rPr lang="en-CA" sz="800" dirty="0">
                <a:solidFill>
                  <a:srgbClr val="000000"/>
                </a:solidFill>
                <a:latin typeface="Consolas" panose="020B0609020204030204" pitchFamily="49" charset="0"/>
              </a:rPr>
              <a:t> </a:t>
            </a:r>
            <a:r>
              <a:rPr lang="en-CA" sz="800" dirty="0">
                <a:solidFill>
                  <a:srgbClr val="0070C0"/>
                </a:solidFill>
                <a:latin typeface="Consolas" panose="020B0609020204030204" pitchFamily="49" charset="0"/>
              </a:rPr>
              <a:t>sys.query_store_query</a:t>
            </a:r>
            <a:r>
              <a:rPr lang="en-CA" sz="800" dirty="0">
                <a:solidFill>
                  <a:srgbClr val="000000"/>
                </a:solidFill>
                <a:latin typeface="Consolas" panose="020B0609020204030204" pitchFamily="49" charset="0"/>
              </a:rPr>
              <a:t> q </a:t>
            </a:r>
            <a:r>
              <a:rPr lang="en-CA" sz="800" dirty="0">
                <a:solidFill>
                  <a:srgbClr val="0000FF"/>
                </a:solidFill>
                <a:latin typeface="Consolas" panose="020B0609020204030204" pitchFamily="49" charset="0"/>
              </a:rPr>
              <a:t>ON</a:t>
            </a:r>
            <a:r>
              <a:rPr lang="en-CA" sz="800" dirty="0">
                <a:solidFill>
                  <a:srgbClr val="000000"/>
                </a:solidFill>
                <a:latin typeface="Consolas" panose="020B0609020204030204" pitchFamily="49" charset="0"/>
              </a:rPr>
              <a:t> qt</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query_text_id </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query_text_id</a:t>
            </a:r>
          </a:p>
          <a:p>
            <a:r>
              <a:rPr lang="en-US" sz="800" dirty="0">
                <a:solidFill>
                  <a:srgbClr val="808080"/>
                </a:solidFill>
                <a:latin typeface="Consolas" panose="020B0609020204030204" pitchFamily="49" charset="0"/>
              </a:rPr>
              <a:t>JOIN</a:t>
            </a:r>
            <a:r>
              <a:rPr lang="en-US" sz="800" dirty="0">
                <a:solidFill>
                  <a:srgbClr val="000000"/>
                </a:solidFill>
                <a:latin typeface="Consolas" panose="020B0609020204030204" pitchFamily="49" charset="0"/>
              </a:rPr>
              <a:t> </a:t>
            </a:r>
            <a:r>
              <a:rPr lang="en-US" sz="800" b="1" dirty="0">
                <a:solidFill>
                  <a:srgbClr val="FF0000"/>
                </a:solidFill>
                <a:highlight>
                  <a:srgbClr val="FFFF00"/>
                </a:highlight>
                <a:latin typeface="Consolas" panose="020B0609020204030204" pitchFamily="49" charset="0"/>
              </a:rPr>
              <a:t>sys.query_store_query_variant</a:t>
            </a:r>
            <a:r>
              <a:rPr lang="en-US" sz="800" dirty="0">
                <a:solidFill>
                  <a:srgbClr val="000000"/>
                </a:solidFill>
                <a:latin typeface="Consolas" panose="020B0609020204030204" pitchFamily="49" charset="0"/>
              </a:rPr>
              <a:t> qv </a:t>
            </a:r>
            <a:r>
              <a:rPr lang="en-US" sz="800" dirty="0">
                <a:solidFill>
                  <a:srgbClr val="0000FF"/>
                </a:solidFill>
                <a:latin typeface="Consolas" panose="020B0609020204030204" pitchFamily="49" charset="0"/>
              </a:rPr>
              <a:t>ON</a:t>
            </a:r>
            <a:r>
              <a:rPr lang="en-US" sz="800" dirty="0">
                <a:solidFill>
                  <a:srgbClr val="000000"/>
                </a:solidFill>
                <a:latin typeface="Consolas" panose="020B0609020204030204" pitchFamily="49" charset="0"/>
              </a:rPr>
              <a:t> q</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query_id </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 qv</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parent_query_id</a:t>
            </a:r>
          </a:p>
          <a:p>
            <a:r>
              <a:rPr lang="en-US" sz="800" dirty="0">
                <a:solidFill>
                  <a:srgbClr val="808080"/>
                </a:solidFill>
                <a:latin typeface="Consolas" panose="020B0609020204030204" pitchFamily="49" charset="0"/>
              </a:rPr>
              <a:t>JOIN</a:t>
            </a:r>
            <a:r>
              <a:rPr lang="en-US" sz="800" dirty="0">
                <a:solidFill>
                  <a:srgbClr val="000000"/>
                </a:solidFill>
                <a:latin typeface="Consolas" panose="020B0609020204030204" pitchFamily="49" charset="0"/>
              </a:rPr>
              <a:t> </a:t>
            </a:r>
            <a:r>
              <a:rPr lang="en-US" sz="800" dirty="0">
                <a:solidFill>
                  <a:srgbClr val="0070C0"/>
                </a:solidFill>
                <a:latin typeface="Consolas" panose="020B0609020204030204" pitchFamily="49" charset="0"/>
              </a:rPr>
              <a:t>sys.query_store_plan</a:t>
            </a:r>
            <a:r>
              <a:rPr lang="en-US" sz="800" dirty="0">
                <a:solidFill>
                  <a:srgbClr val="000000"/>
                </a:solidFill>
                <a:latin typeface="Consolas" panose="020B0609020204030204" pitchFamily="49" charset="0"/>
              </a:rPr>
              <a:t> p </a:t>
            </a:r>
            <a:r>
              <a:rPr lang="en-US" sz="800" dirty="0">
                <a:solidFill>
                  <a:srgbClr val="0000FF"/>
                </a:solidFill>
                <a:latin typeface="Consolas" panose="020B0609020204030204" pitchFamily="49" charset="0"/>
              </a:rPr>
              <a:t>ON</a:t>
            </a:r>
            <a:r>
              <a:rPr lang="en-US" sz="800" dirty="0">
                <a:solidFill>
                  <a:srgbClr val="000000"/>
                </a:solidFill>
                <a:latin typeface="Consolas" panose="020B0609020204030204" pitchFamily="49" charset="0"/>
              </a:rPr>
              <a:t> qv</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dispatcher_plan_id </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 p</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plan_id</a:t>
            </a:r>
            <a:r>
              <a:rPr lang="en-US" sz="800" dirty="0">
                <a:solidFill>
                  <a:srgbClr val="808080"/>
                </a:solidFill>
                <a:latin typeface="Consolas" panose="020B0609020204030204" pitchFamily="49" charset="0"/>
              </a:rPr>
              <a:t>;</a:t>
            </a:r>
            <a:endParaRPr lang="en-US" sz="800" dirty="0">
              <a:solidFill>
                <a:srgbClr val="000000"/>
              </a:solidFill>
              <a:latin typeface="Consolas" panose="020B0609020204030204" pitchFamily="49" charset="0"/>
            </a:endParaRPr>
          </a:p>
          <a:p>
            <a:r>
              <a:rPr lang="en-CA" sz="800" dirty="0">
                <a:solidFill>
                  <a:srgbClr val="0000FF"/>
                </a:solidFill>
                <a:latin typeface="Consolas" panose="020B0609020204030204" pitchFamily="49" charset="0"/>
              </a:rPr>
              <a:t>GO</a:t>
            </a:r>
            <a:endParaRPr lang="en-CA" sz="800" dirty="0">
              <a:solidFill>
                <a:srgbClr val="000000"/>
              </a:solidFill>
              <a:latin typeface="Consolas" panose="020B0609020204030204" pitchFamily="49" charset="0"/>
            </a:endParaRPr>
          </a:p>
        </p:txBody>
      </p:sp>
      <p:pic>
        <p:nvPicPr>
          <p:cNvPr id="14" name="Picture 13">
            <a:extLst>
              <a:ext uri="{FF2B5EF4-FFF2-40B4-BE49-F238E27FC236}">
                <a16:creationId xmlns:a16="http://schemas.microsoft.com/office/drawing/2014/main" id="{D6BD7FA0-E230-0458-9CA5-6AF57CB68D9F}"/>
              </a:ext>
            </a:extLst>
          </p:cNvPr>
          <p:cNvPicPr>
            <a:picLocks noChangeAspect="1"/>
          </p:cNvPicPr>
          <p:nvPr/>
        </p:nvPicPr>
        <p:blipFill>
          <a:blip r:embed="rId3"/>
          <a:stretch>
            <a:fillRect/>
          </a:stretch>
        </p:blipFill>
        <p:spPr>
          <a:xfrm>
            <a:off x="4808314" y="1368095"/>
            <a:ext cx="4483735" cy="1277013"/>
          </a:xfrm>
          <a:prstGeom prst="rect">
            <a:avLst/>
          </a:prstGeom>
        </p:spPr>
      </p:pic>
      <p:cxnSp>
        <p:nvCxnSpPr>
          <p:cNvPr id="20" name="Straight Connector 19">
            <a:extLst>
              <a:ext uri="{FF2B5EF4-FFF2-40B4-BE49-F238E27FC236}">
                <a16:creationId xmlns:a16="http://schemas.microsoft.com/office/drawing/2014/main" id="{58710741-164A-0027-2132-530D593D46B8}"/>
              </a:ext>
            </a:extLst>
          </p:cNvPr>
          <p:cNvCxnSpPr>
            <a:cxnSpLocks/>
          </p:cNvCxnSpPr>
          <p:nvPr/>
        </p:nvCxnSpPr>
        <p:spPr>
          <a:xfrm>
            <a:off x="414780" y="2796988"/>
            <a:ext cx="11176585"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F247A09-DE30-7576-6D98-87A2BAFA84A4}"/>
              </a:ext>
            </a:extLst>
          </p:cNvPr>
          <p:cNvSpPr txBox="1"/>
          <p:nvPr/>
        </p:nvSpPr>
        <p:spPr>
          <a:xfrm>
            <a:off x="431454" y="3380222"/>
            <a:ext cx="5879699" cy="276999"/>
          </a:xfrm>
          <a:prstGeom prst="rect">
            <a:avLst/>
          </a:prstGeom>
          <a:noFill/>
        </p:spPr>
        <p:txBody>
          <a:bodyPr wrap="square" rtlCol="0">
            <a:spAutoFit/>
          </a:bodyPr>
          <a:lstStyle/>
          <a:p>
            <a:r>
              <a:rPr lang="en-CA" sz="1200" dirty="0">
                <a:solidFill>
                  <a:srgbClr val="0070C0"/>
                </a:solidFill>
              </a:rPr>
              <a:t>Below query exposes more details about </a:t>
            </a:r>
            <a:r>
              <a:rPr lang="en-CA" sz="1200" u="sng" dirty="0">
                <a:solidFill>
                  <a:srgbClr val="0070C0"/>
                </a:solidFill>
              </a:rPr>
              <a:t>Dispatcher Plans</a:t>
            </a:r>
            <a:r>
              <a:rPr lang="en-CA" sz="1200" dirty="0">
                <a:solidFill>
                  <a:srgbClr val="0070C0"/>
                </a:solidFill>
              </a:rPr>
              <a:t> created by PSPO</a:t>
            </a:r>
          </a:p>
        </p:txBody>
      </p:sp>
      <p:pic>
        <p:nvPicPr>
          <p:cNvPr id="28" name="Picture 27">
            <a:extLst>
              <a:ext uri="{FF2B5EF4-FFF2-40B4-BE49-F238E27FC236}">
                <a16:creationId xmlns:a16="http://schemas.microsoft.com/office/drawing/2014/main" id="{DA5BF1A7-8DF0-A923-6B63-4E8E7CA250CD}"/>
              </a:ext>
            </a:extLst>
          </p:cNvPr>
          <p:cNvPicPr>
            <a:picLocks noChangeAspect="1"/>
          </p:cNvPicPr>
          <p:nvPr/>
        </p:nvPicPr>
        <p:blipFill>
          <a:blip r:embed="rId4"/>
          <a:stretch>
            <a:fillRect/>
          </a:stretch>
        </p:blipFill>
        <p:spPr>
          <a:xfrm>
            <a:off x="6504353" y="3657221"/>
            <a:ext cx="5087012" cy="360075"/>
          </a:xfrm>
          <a:prstGeom prst="rect">
            <a:avLst/>
          </a:prstGeom>
        </p:spPr>
      </p:pic>
      <p:pic>
        <p:nvPicPr>
          <p:cNvPr id="30" name="Picture 29">
            <a:extLst>
              <a:ext uri="{FF2B5EF4-FFF2-40B4-BE49-F238E27FC236}">
                <a16:creationId xmlns:a16="http://schemas.microsoft.com/office/drawing/2014/main" id="{F06CD89C-CE69-8717-237E-309502AACEC7}"/>
              </a:ext>
            </a:extLst>
          </p:cNvPr>
          <p:cNvPicPr>
            <a:picLocks noChangeAspect="1"/>
          </p:cNvPicPr>
          <p:nvPr/>
        </p:nvPicPr>
        <p:blipFill>
          <a:blip r:embed="rId5"/>
          <a:stretch>
            <a:fillRect/>
          </a:stretch>
        </p:blipFill>
        <p:spPr>
          <a:xfrm>
            <a:off x="6504354" y="4214222"/>
            <a:ext cx="5087012" cy="334974"/>
          </a:xfrm>
          <a:prstGeom prst="rect">
            <a:avLst/>
          </a:prstGeom>
        </p:spPr>
      </p:pic>
      <p:sp>
        <p:nvSpPr>
          <p:cNvPr id="33" name="TextBox 32">
            <a:extLst>
              <a:ext uri="{FF2B5EF4-FFF2-40B4-BE49-F238E27FC236}">
                <a16:creationId xmlns:a16="http://schemas.microsoft.com/office/drawing/2014/main" id="{DFF9511E-B29D-299F-4C72-4A6827FEE939}"/>
              </a:ext>
            </a:extLst>
          </p:cNvPr>
          <p:cNvSpPr txBox="1"/>
          <p:nvPr/>
        </p:nvSpPr>
        <p:spPr>
          <a:xfrm>
            <a:off x="522357" y="5136392"/>
            <a:ext cx="5788796" cy="1446550"/>
          </a:xfrm>
          <a:prstGeom prst="rect">
            <a:avLst/>
          </a:prstGeom>
          <a:solidFill>
            <a:schemeClr val="accent4">
              <a:lumMod val="20000"/>
              <a:lumOff val="80000"/>
            </a:schemeClr>
          </a:solidFill>
        </p:spPr>
        <p:txBody>
          <a:bodyPr wrap="square">
            <a:spAutoFit/>
          </a:bodyPr>
          <a:lstStyle/>
          <a:p>
            <a:r>
              <a:rPr lang="en-CA" sz="800" dirty="0">
                <a:solidFill>
                  <a:srgbClr val="0000FF"/>
                </a:solidFill>
                <a:latin typeface="Consolas" panose="020B0609020204030204" pitchFamily="49" charset="0"/>
              </a:rPr>
              <a:t>SELECT</a:t>
            </a:r>
            <a:r>
              <a:rPr lang="en-CA" sz="800" dirty="0">
                <a:solidFill>
                  <a:srgbClr val="000000"/>
                </a:solidFill>
                <a:latin typeface="Consolas" panose="020B0609020204030204" pitchFamily="49" charset="0"/>
              </a:rPr>
              <a:t> qt</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query_sql_text</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FF00FF"/>
                </a:solidFill>
                <a:latin typeface="Consolas" panose="020B0609020204030204" pitchFamily="49" charset="0"/>
              </a:rPr>
              <a:t>object_id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qv</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query_variant_query_id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qv</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parent_query_id</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query_hash</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a:t>
            </a:r>
          </a:p>
          <a:p>
            <a:r>
              <a:rPr lang="en-US" sz="800" dirty="0">
                <a:solidFill>
                  <a:srgbClr val="000000"/>
                </a:solidFill>
                <a:latin typeface="Consolas" panose="020B0609020204030204" pitchFamily="49" charset="0"/>
              </a:rPr>
              <a:t>rs</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count_executions</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 qsp</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plan_id</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 qv</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dispatcher_plan_id</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 qsp</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query_plan_hash</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 </a:t>
            </a:r>
            <a:r>
              <a:rPr lang="en-US" sz="800" dirty="0">
                <a:solidFill>
                  <a:srgbClr val="FF00FF"/>
                </a:solidFill>
                <a:latin typeface="Consolas" panose="020B0609020204030204" pitchFamily="49" charset="0"/>
              </a:rPr>
              <a:t>TRY_CAST</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qsp</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query_plan </a:t>
            </a:r>
            <a:r>
              <a:rPr lang="en-US" sz="800" dirty="0">
                <a:solidFill>
                  <a:srgbClr val="0000FF"/>
                </a:solidFill>
                <a:latin typeface="Consolas" panose="020B0609020204030204" pitchFamily="49" charset="0"/>
              </a:rPr>
              <a:t>as</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XML</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AS</a:t>
            </a:r>
            <a:r>
              <a:rPr lang="en-US" sz="800" dirty="0">
                <a:solidFill>
                  <a:srgbClr val="000000"/>
                </a:solidFill>
                <a:latin typeface="Consolas" panose="020B0609020204030204" pitchFamily="49" charset="0"/>
              </a:rPr>
              <a:t> xml_plan</a:t>
            </a:r>
          </a:p>
          <a:p>
            <a:r>
              <a:rPr lang="en-US" sz="800" dirty="0">
                <a:solidFill>
                  <a:srgbClr val="0000FF"/>
                </a:solidFill>
                <a:latin typeface="Consolas" panose="020B0609020204030204" pitchFamily="49" charset="0"/>
              </a:rPr>
              <a:t>FROM</a:t>
            </a:r>
            <a:r>
              <a:rPr lang="en-US" sz="800" dirty="0">
                <a:solidFill>
                  <a:srgbClr val="000000"/>
                </a:solidFill>
                <a:latin typeface="Consolas" panose="020B0609020204030204" pitchFamily="49" charset="0"/>
              </a:rPr>
              <a:t> </a:t>
            </a:r>
            <a:r>
              <a:rPr lang="en-US" sz="800" dirty="0">
                <a:solidFill>
                  <a:srgbClr val="0070C0"/>
                </a:solidFill>
                <a:latin typeface="Consolas" panose="020B0609020204030204" pitchFamily="49" charset="0"/>
              </a:rPr>
              <a:t>sys.query_store_query_text</a:t>
            </a:r>
            <a:r>
              <a:rPr lang="en-US" sz="800" dirty="0">
                <a:solidFill>
                  <a:srgbClr val="000000"/>
                </a:solidFill>
                <a:latin typeface="Consolas" panose="020B0609020204030204" pitchFamily="49" charset="0"/>
              </a:rPr>
              <a:t> qt</a:t>
            </a:r>
          </a:p>
          <a:p>
            <a:r>
              <a:rPr lang="en-CA" sz="800" dirty="0">
                <a:solidFill>
                  <a:srgbClr val="808080"/>
                </a:solidFill>
                <a:latin typeface="Consolas" panose="020B0609020204030204" pitchFamily="49" charset="0"/>
              </a:rPr>
              <a:t>JOIN</a:t>
            </a:r>
            <a:r>
              <a:rPr lang="en-CA" sz="800" dirty="0">
                <a:solidFill>
                  <a:srgbClr val="000000"/>
                </a:solidFill>
                <a:latin typeface="Consolas" panose="020B0609020204030204" pitchFamily="49" charset="0"/>
              </a:rPr>
              <a:t> </a:t>
            </a:r>
            <a:r>
              <a:rPr lang="en-CA" sz="800" dirty="0">
                <a:solidFill>
                  <a:srgbClr val="0070C0"/>
                </a:solidFill>
                <a:latin typeface="Consolas" panose="020B0609020204030204" pitchFamily="49" charset="0"/>
              </a:rPr>
              <a:t>sys.query_store_query</a:t>
            </a:r>
            <a:r>
              <a:rPr lang="en-CA" sz="800" dirty="0">
                <a:solidFill>
                  <a:srgbClr val="000000"/>
                </a:solidFill>
                <a:latin typeface="Consolas" panose="020B0609020204030204" pitchFamily="49" charset="0"/>
              </a:rPr>
              <a:t> q </a:t>
            </a:r>
            <a:r>
              <a:rPr lang="en-CA" sz="800" dirty="0">
                <a:solidFill>
                  <a:srgbClr val="0000FF"/>
                </a:solidFill>
                <a:latin typeface="Consolas" panose="020B0609020204030204" pitchFamily="49" charset="0"/>
              </a:rPr>
              <a:t>ON</a:t>
            </a:r>
            <a:r>
              <a:rPr lang="en-CA" sz="800" dirty="0">
                <a:solidFill>
                  <a:srgbClr val="000000"/>
                </a:solidFill>
                <a:latin typeface="Consolas" panose="020B0609020204030204" pitchFamily="49" charset="0"/>
              </a:rPr>
              <a:t> qt</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query_text_id </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query_text_id</a:t>
            </a:r>
          </a:p>
          <a:p>
            <a:r>
              <a:rPr lang="en-CA" sz="800" dirty="0">
                <a:solidFill>
                  <a:srgbClr val="808080"/>
                </a:solidFill>
                <a:latin typeface="Consolas" panose="020B0609020204030204" pitchFamily="49" charset="0"/>
              </a:rPr>
              <a:t>JOIN</a:t>
            </a:r>
            <a:r>
              <a:rPr lang="en-CA" sz="800" dirty="0">
                <a:solidFill>
                  <a:srgbClr val="000000"/>
                </a:solidFill>
                <a:latin typeface="Consolas" panose="020B0609020204030204" pitchFamily="49" charset="0"/>
              </a:rPr>
              <a:t> </a:t>
            </a:r>
            <a:r>
              <a:rPr lang="en-CA" sz="800" dirty="0">
                <a:solidFill>
                  <a:srgbClr val="0070C0"/>
                </a:solidFill>
                <a:latin typeface="Consolas" panose="020B0609020204030204" pitchFamily="49" charset="0"/>
              </a:rPr>
              <a:t>sys.query_store_plan </a:t>
            </a:r>
            <a:r>
              <a:rPr lang="en-CA" sz="800" dirty="0" err="1">
                <a:solidFill>
                  <a:srgbClr val="000000"/>
                </a:solidFill>
                <a:latin typeface="Consolas" panose="020B0609020204030204" pitchFamily="49" charset="0"/>
              </a:rPr>
              <a:t>qsp</a:t>
            </a:r>
            <a:r>
              <a:rPr lang="en-CA" sz="800" dirty="0">
                <a:solidFill>
                  <a:srgbClr val="000000"/>
                </a:solidFill>
                <a:latin typeface="Consolas" panose="020B0609020204030204" pitchFamily="49" charset="0"/>
              </a:rPr>
              <a:t> </a:t>
            </a:r>
            <a:r>
              <a:rPr lang="en-CA" sz="800" dirty="0">
                <a:solidFill>
                  <a:srgbClr val="0000FF"/>
                </a:solidFill>
                <a:latin typeface="Consolas" panose="020B0609020204030204" pitchFamily="49" charset="0"/>
              </a:rPr>
              <a:t>ON</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query_id </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qsp</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query_id</a:t>
            </a:r>
          </a:p>
          <a:p>
            <a:r>
              <a:rPr lang="en-CA" sz="800" dirty="0">
                <a:solidFill>
                  <a:srgbClr val="808080"/>
                </a:solidFill>
                <a:latin typeface="Consolas" panose="020B0609020204030204" pitchFamily="49" charset="0"/>
              </a:rPr>
              <a:t>JOIN</a:t>
            </a:r>
            <a:r>
              <a:rPr lang="en-CA" sz="800" dirty="0">
                <a:solidFill>
                  <a:srgbClr val="000000"/>
                </a:solidFill>
                <a:latin typeface="Consolas" panose="020B0609020204030204" pitchFamily="49" charset="0"/>
              </a:rPr>
              <a:t> </a:t>
            </a:r>
            <a:r>
              <a:rPr lang="en-CA" sz="800" b="1" dirty="0">
                <a:solidFill>
                  <a:srgbClr val="FF0000"/>
                </a:solidFill>
                <a:highlight>
                  <a:srgbClr val="FFFF00"/>
                </a:highlight>
                <a:latin typeface="Consolas" panose="020B0609020204030204" pitchFamily="49" charset="0"/>
              </a:rPr>
              <a:t>sys.query_store_query_variant</a:t>
            </a:r>
            <a:r>
              <a:rPr lang="en-CA" sz="800" dirty="0">
                <a:solidFill>
                  <a:srgbClr val="000000"/>
                </a:solidFill>
                <a:latin typeface="Consolas" panose="020B0609020204030204" pitchFamily="49" charset="0"/>
              </a:rPr>
              <a:t> qv </a:t>
            </a:r>
            <a:r>
              <a:rPr lang="en-CA" sz="800" dirty="0">
                <a:solidFill>
                  <a:srgbClr val="0000FF"/>
                </a:solidFill>
                <a:latin typeface="Consolas" panose="020B0609020204030204" pitchFamily="49" charset="0"/>
              </a:rPr>
              <a:t>ON</a:t>
            </a:r>
            <a:r>
              <a:rPr lang="en-CA" sz="800" dirty="0">
                <a:solidFill>
                  <a:srgbClr val="000000"/>
                </a:solidFill>
                <a:latin typeface="Consolas" panose="020B0609020204030204" pitchFamily="49" charset="0"/>
              </a:rPr>
              <a:t> q</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query_id </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 qv</a:t>
            </a:r>
            <a:r>
              <a:rPr lang="en-CA" sz="800" dirty="0">
                <a:solidFill>
                  <a:srgbClr val="808080"/>
                </a:solidFill>
                <a:latin typeface="Consolas" panose="020B0609020204030204" pitchFamily="49" charset="0"/>
              </a:rPr>
              <a:t>.</a:t>
            </a:r>
            <a:r>
              <a:rPr lang="en-CA" sz="800" dirty="0">
                <a:solidFill>
                  <a:srgbClr val="000000"/>
                </a:solidFill>
                <a:latin typeface="Consolas" panose="020B0609020204030204" pitchFamily="49" charset="0"/>
              </a:rPr>
              <a:t>query_variant_query_id</a:t>
            </a:r>
          </a:p>
          <a:p>
            <a:r>
              <a:rPr lang="en-US" sz="800" dirty="0">
                <a:solidFill>
                  <a:srgbClr val="808080"/>
                </a:solidFill>
                <a:latin typeface="Consolas" panose="020B0609020204030204" pitchFamily="49" charset="0"/>
              </a:rPr>
              <a:t>JOIN</a:t>
            </a:r>
            <a:r>
              <a:rPr lang="en-US" sz="800" dirty="0">
                <a:solidFill>
                  <a:srgbClr val="000000"/>
                </a:solidFill>
                <a:latin typeface="Consolas" panose="020B0609020204030204" pitchFamily="49" charset="0"/>
              </a:rPr>
              <a:t> </a:t>
            </a:r>
            <a:r>
              <a:rPr lang="en-US" sz="800" dirty="0">
                <a:solidFill>
                  <a:srgbClr val="0070C0"/>
                </a:solidFill>
                <a:latin typeface="Consolas" panose="020B0609020204030204" pitchFamily="49" charset="0"/>
              </a:rPr>
              <a:t>sys.query_store_runtime_stats</a:t>
            </a:r>
            <a:r>
              <a:rPr lang="en-US" sz="800" dirty="0">
                <a:solidFill>
                  <a:srgbClr val="000000"/>
                </a:solidFill>
                <a:latin typeface="Consolas" panose="020B0609020204030204" pitchFamily="49" charset="0"/>
              </a:rPr>
              <a:t> rs </a:t>
            </a:r>
            <a:r>
              <a:rPr lang="en-US" sz="800" dirty="0">
                <a:solidFill>
                  <a:srgbClr val="0000FF"/>
                </a:solidFill>
                <a:latin typeface="Consolas" panose="020B0609020204030204" pitchFamily="49" charset="0"/>
              </a:rPr>
              <a:t>ON</a:t>
            </a:r>
            <a:r>
              <a:rPr lang="en-US" sz="800" dirty="0">
                <a:solidFill>
                  <a:srgbClr val="000000"/>
                </a:solidFill>
                <a:latin typeface="Consolas" panose="020B0609020204030204" pitchFamily="49" charset="0"/>
              </a:rPr>
              <a:t> qsp</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plan_id </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 rs</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plan_id</a:t>
            </a:r>
          </a:p>
          <a:p>
            <a:r>
              <a:rPr lang="en-US" sz="800" dirty="0">
                <a:solidFill>
                  <a:srgbClr val="0000FF"/>
                </a:solidFill>
                <a:latin typeface="Consolas" panose="020B0609020204030204" pitchFamily="49" charset="0"/>
              </a:rPr>
              <a:t>ORDER</a:t>
            </a:r>
            <a:r>
              <a:rPr lang="en-US" sz="800" dirty="0">
                <a:solidFill>
                  <a:srgbClr val="000000"/>
                </a:solidFill>
                <a:latin typeface="Consolas" panose="020B0609020204030204" pitchFamily="49" charset="0"/>
              </a:rPr>
              <a:t> </a:t>
            </a:r>
            <a:r>
              <a:rPr lang="en-US" sz="800" dirty="0">
                <a:solidFill>
                  <a:srgbClr val="0000FF"/>
                </a:solidFill>
                <a:latin typeface="Consolas" panose="020B0609020204030204" pitchFamily="49" charset="0"/>
              </a:rPr>
              <a:t>BY</a:t>
            </a:r>
            <a:r>
              <a:rPr lang="en-US" sz="800" dirty="0">
                <a:solidFill>
                  <a:srgbClr val="000000"/>
                </a:solidFill>
                <a:latin typeface="Consolas" panose="020B0609020204030204" pitchFamily="49" charset="0"/>
              </a:rPr>
              <a:t> qv</a:t>
            </a:r>
            <a:r>
              <a:rPr lang="en-US" sz="800" dirty="0">
                <a:solidFill>
                  <a:srgbClr val="808080"/>
                </a:solidFill>
                <a:latin typeface="Consolas" panose="020B0609020204030204" pitchFamily="49" charset="0"/>
              </a:rPr>
              <a:t>.</a:t>
            </a:r>
            <a:r>
              <a:rPr lang="en-US" sz="800" dirty="0">
                <a:solidFill>
                  <a:srgbClr val="000000"/>
                </a:solidFill>
                <a:latin typeface="Consolas" panose="020B0609020204030204" pitchFamily="49" charset="0"/>
              </a:rPr>
              <a:t>parent_query_id</a:t>
            </a:r>
            <a:r>
              <a:rPr lang="en-US" sz="800" dirty="0">
                <a:solidFill>
                  <a:srgbClr val="808080"/>
                </a:solidFill>
                <a:latin typeface="Consolas" panose="020B0609020204030204" pitchFamily="49" charset="0"/>
              </a:rPr>
              <a:t>;</a:t>
            </a:r>
            <a:endParaRPr lang="en-US" sz="800" dirty="0">
              <a:solidFill>
                <a:srgbClr val="000000"/>
              </a:solidFill>
              <a:latin typeface="Consolas" panose="020B0609020204030204" pitchFamily="49" charset="0"/>
            </a:endParaRPr>
          </a:p>
          <a:p>
            <a:r>
              <a:rPr lang="en-CA" sz="800" dirty="0">
                <a:solidFill>
                  <a:srgbClr val="0000FF"/>
                </a:solidFill>
                <a:latin typeface="Consolas" panose="020B0609020204030204" pitchFamily="49" charset="0"/>
              </a:rPr>
              <a:t>GO</a:t>
            </a:r>
            <a:endParaRPr lang="en-CA" sz="800" dirty="0">
              <a:solidFill>
                <a:srgbClr val="000000"/>
              </a:solidFill>
              <a:latin typeface="Consolas" panose="020B0609020204030204" pitchFamily="49" charset="0"/>
            </a:endParaRPr>
          </a:p>
        </p:txBody>
      </p:sp>
      <p:sp>
        <p:nvSpPr>
          <p:cNvPr id="34" name="TextBox 33">
            <a:extLst>
              <a:ext uri="{FF2B5EF4-FFF2-40B4-BE49-F238E27FC236}">
                <a16:creationId xmlns:a16="http://schemas.microsoft.com/office/drawing/2014/main" id="{9DB6EC52-30CB-BE31-F7A9-FF10EC69BA29}"/>
              </a:ext>
            </a:extLst>
          </p:cNvPr>
          <p:cNvSpPr txBox="1"/>
          <p:nvPr/>
        </p:nvSpPr>
        <p:spPr>
          <a:xfrm>
            <a:off x="431454" y="4859393"/>
            <a:ext cx="5879699" cy="276999"/>
          </a:xfrm>
          <a:prstGeom prst="rect">
            <a:avLst/>
          </a:prstGeom>
          <a:noFill/>
        </p:spPr>
        <p:txBody>
          <a:bodyPr wrap="square" rtlCol="0">
            <a:spAutoFit/>
          </a:bodyPr>
          <a:lstStyle/>
          <a:p>
            <a:r>
              <a:rPr lang="en-CA" sz="1200" dirty="0">
                <a:solidFill>
                  <a:srgbClr val="0070C0"/>
                </a:solidFill>
              </a:rPr>
              <a:t>Below query exposes more details about </a:t>
            </a:r>
            <a:r>
              <a:rPr lang="en-CA" sz="1200" u="sng" dirty="0">
                <a:solidFill>
                  <a:srgbClr val="0070C0"/>
                </a:solidFill>
              </a:rPr>
              <a:t>Query Variants</a:t>
            </a:r>
          </a:p>
        </p:txBody>
      </p:sp>
      <p:pic>
        <p:nvPicPr>
          <p:cNvPr id="36" name="Picture 35">
            <a:extLst>
              <a:ext uri="{FF2B5EF4-FFF2-40B4-BE49-F238E27FC236}">
                <a16:creationId xmlns:a16="http://schemas.microsoft.com/office/drawing/2014/main" id="{8F35A93C-9200-CC68-4658-15858AB8A966}"/>
              </a:ext>
            </a:extLst>
          </p:cNvPr>
          <p:cNvPicPr>
            <a:picLocks noChangeAspect="1"/>
          </p:cNvPicPr>
          <p:nvPr/>
        </p:nvPicPr>
        <p:blipFill>
          <a:blip r:embed="rId6"/>
          <a:stretch>
            <a:fillRect/>
          </a:stretch>
        </p:blipFill>
        <p:spPr>
          <a:xfrm>
            <a:off x="6504353" y="5133880"/>
            <a:ext cx="5087012" cy="353662"/>
          </a:xfrm>
          <a:prstGeom prst="rect">
            <a:avLst/>
          </a:prstGeom>
        </p:spPr>
      </p:pic>
      <p:pic>
        <p:nvPicPr>
          <p:cNvPr id="38" name="Picture 37">
            <a:extLst>
              <a:ext uri="{FF2B5EF4-FFF2-40B4-BE49-F238E27FC236}">
                <a16:creationId xmlns:a16="http://schemas.microsoft.com/office/drawing/2014/main" id="{41D6F78C-3C37-D93B-A4C7-7E051961AB2E}"/>
              </a:ext>
            </a:extLst>
          </p:cNvPr>
          <p:cNvPicPr>
            <a:picLocks noChangeAspect="1"/>
          </p:cNvPicPr>
          <p:nvPr/>
        </p:nvPicPr>
        <p:blipFill>
          <a:blip r:embed="rId7"/>
          <a:stretch>
            <a:fillRect/>
          </a:stretch>
        </p:blipFill>
        <p:spPr>
          <a:xfrm>
            <a:off x="6504353" y="5679776"/>
            <a:ext cx="4269149" cy="359781"/>
          </a:xfrm>
          <a:prstGeom prst="rect">
            <a:avLst/>
          </a:prstGeom>
        </p:spPr>
      </p:pic>
    </p:spTree>
    <p:extLst>
      <p:ext uri="{BB962C8B-B14F-4D97-AF65-F5344CB8AC3E}">
        <p14:creationId xmlns:p14="http://schemas.microsoft.com/office/powerpoint/2010/main" val="417540004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B009DBA-01C2-F8C9-33ED-60D78A955B97}"/>
              </a:ext>
            </a:extLst>
          </p:cNvPr>
          <p:cNvSpPr txBox="1"/>
          <p:nvPr/>
        </p:nvSpPr>
        <p:spPr>
          <a:xfrm>
            <a:off x="282283" y="621066"/>
            <a:ext cx="80139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Telemetry (</a:t>
            </a:r>
            <a:r>
              <a:rPr lang="en-CA" sz="2800" b="1" dirty="0" err="1">
                <a:solidFill>
                  <a:srgbClr val="FF0000"/>
                </a:solidFill>
                <a:latin typeface="Segoe UI" panose="020B0502040204020203" pitchFamily="34" charset="0"/>
                <a:cs typeface="Segoe UI" panose="020B0502040204020203" pitchFamily="34" charset="0"/>
              </a:rPr>
              <a:t>XEvents</a:t>
            </a:r>
            <a:r>
              <a:rPr lang="en-CA" sz="2800" b="1" dirty="0">
                <a:solidFill>
                  <a:srgbClr val="FF0000"/>
                </a:solidFill>
                <a:latin typeface="Segoe UI" panose="020B0502040204020203" pitchFamily="34" charset="0"/>
                <a:cs typeface="Segoe UI" panose="020B0502040204020203" pitchFamily="34" charset="0"/>
              </a:rPr>
              <a:t>)</a:t>
            </a:r>
            <a:endParaRPr lang="en-CA" sz="2800" dirty="0">
              <a:solidFill>
                <a:srgbClr val="FF0000"/>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16AC05F8-BEA6-BF6A-EDDC-B122965946F4}"/>
              </a:ext>
            </a:extLst>
          </p:cNvPr>
          <p:cNvSpPr txBox="1"/>
          <p:nvPr/>
        </p:nvSpPr>
        <p:spPr>
          <a:xfrm>
            <a:off x="546848" y="1387986"/>
            <a:ext cx="6096000" cy="1338828"/>
          </a:xfrm>
          <a:prstGeom prst="rect">
            <a:avLst/>
          </a:prstGeom>
          <a:solidFill>
            <a:schemeClr val="accent4">
              <a:lumMod val="20000"/>
              <a:lumOff val="80000"/>
            </a:schemeClr>
          </a:solidFill>
        </p:spPr>
        <p:txBody>
          <a:bodyPr wrap="square">
            <a:spAutoFit/>
          </a:bodyPr>
          <a:lstStyle/>
          <a:p>
            <a:r>
              <a:rPr lang="en-US" sz="900" dirty="0">
                <a:solidFill>
                  <a:srgbClr val="0000FF"/>
                </a:solidFill>
                <a:latin typeface="Consolas" panose="020B0609020204030204" pitchFamily="49" charset="0"/>
              </a:rPr>
              <a:t>CREATE</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EVENT</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SESSION</a:t>
            </a:r>
            <a:r>
              <a:rPr lang="en-US" sz="900" dirty="0">
                <a:solidFill>
                  <a:srgbClr val="000000"/>
                </a:solidFill>
                <a:latin typeface="Consolas" panose="020B0609020204030204" pitchFamily="49" charset="0"/>
              </a:rPr>
              <a:t> [PSPO] </a:t>
            </a:r>
            <a:r>
              <a:rPr lang="en-US" sz="900" dirty="0">
                <a:solidFill>
                  <a:srgbClr val="0000FF"/>
                </a:solidFill>
                <a:latin typeface="Consolas" panose="020B0609020204030204" pitchFamily="49" charset="0"/>
              </a:rPr>
              <a:t>ON</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SERVER</a:t>
            </a:r>
            <a:r>
              <a:rPr lang="en-US" sz="900" dirty="0">
                <a:solidFill>
                  <a:srgbClr val="000000"/>
                </a:solidFill>
                <a:latin typeface="Consolas" panose="020B0609020204030204" pitchFamily="49" charset="0"/>
              </a:rPr>
              <a:t> </a:t>
            </a:r>
          </a:p>
          <a:p>
            <a:r>
              <a:rPr lang="en-CA" sz="900" dirty="0">
                <a:solidFill>
                  <a:srgbClr val="0000FF"/>
                </a:solidFill>
                <a:latin typeface="Consolas" panose="020B0609020204030204" pitchFamily="49" charset="0"/>
              </a:rPr>
              <a:t>ADD</a:t>
            </a:r>
            <a:r>
              <a:rPr lang="en-CA" sz="900" dirty="0">
                <a:solidFill>
                  <a:srgbClr val="000000"/>
                </a:solidFill>
                <a:latin typeface="Consolas" panose="020B0609020204030204" pitchFamily="49" charset="0"/>
              </a:rPr>
              <a:t> </a:t>
            </a:r>
            <a:r>
              <a:rPr lang="en-CA" sz="900" dirty="0">
                <a:solidFill>
                  <a:srgbClr val="0000FF"/>
                </a:solidFill>
                <a:latin typeface="Consolas" panose="020B0609020204030204" pitchFamily="49" charset="0"/>
              </a:rPr>
              <a:t>EVENT</a:t>
            </a:r>
            <a:r>
              <a:rPr lang="en-CA" sz="900" dirty="0">
                <a:solidFill>
                  <a:srgbClr val="000000"/>
                </a:solidFill>
                <a:latin typeface="Consolas" panose="020B0609020204030204" pitchFamily="49" charset="0"/>
              </a:rPr>
              <a:t> </a:t>
            </a:r>
            <a:r>
              <a:rPr lang="en-CA" sz="900" dirty="0" err="1">
                <a:solidFill>
                  <a:srgbClr val="000000"/>
                </a:solidFill>
                <a:latin typeface="Consolas" panose="020B0609020204030204" pitchFamily="49" charset="0"/>
              </a:rPr>
              <a:t>sqlserver</a:t>
            </a:r>
            <a:r>
              <a:rPr lang="en-CA" sz="900" dirty="0" err="1">
                <a:solidFill>
                  <a:srgbClr val="808080"/>
                </a:solidFill>
                <a:latin typeface="Consolas" panose="020B0609020204030204" pitchFamily="49" charset="0"/>
              </a:rPr>
              <a:t>.</a:t>
            </a:r>
            <a:r>
              <a:rPr lang="en-CA" sz="900" dirty="0" err="1">
                <a:solidFill>
                  <a:srgbClr val="000000"/>
                </a:solidFill>
                <a:latin typeface="Consolas" panose="020B0609020204030204" pitchFamily="49" charset="0"/>
              </a:rPr>
              <a:t>parameter_sensitive_plan_optimization</a:t>
            </a:r>
            <a:r>
              <a:rPr lang="en-CA" sz="900" dirty="0">
                <a:solidFill>
                  <a:srgbClr val="808080"/>
                </a:solidFill>
                <a:latin typeface="Consolas" panose="020B0609020204030204" pitchFamily="49" charset="0"/>
              </a:rPr>
              <a:t>,</a:t>
            </a:r>
            <a:endParaRPr lang="en-CA"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ADD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EVENT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sqlserver</a:t>
            </a:r>
            <a:r>
              <a:rPr lang="en-US" sz="900" dirty="0" err="1">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parameter_sensitive_plan_optimization_skipped_reason</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CA" sz="900" dirty="0">
                <a:solidFill>
                  <a:srgbClr val="0000FF"/>
                </a:solidFill>
                <a:latin typeface="Consolas" panose="020B0609020204030204" pitchFamily="49" charset="0"/>
              </a:rPr>
              <a:t>ADD</a:t>
            </a:r>
            <a:r>
              <a:rPr lang="en-CA" sz="900" dirty="0">
                <a:solidFill>
                  <a:srgbClr val="000000"/>
                </a:solidFill>
                <a:latin typeface="Consolas" panose="020B0609020204030204" pitchFamily="49" charset="0"/>
              </a:rPr>
              <a:t> </a:t>
            </a:r>
            <a:r>
              <a:rPr lang="en-CA" sz="900" dirty="0">
                <a:solidFill>
                  <a:srgbClr val="0000FF"/>
                </a:solidFill>
                <a:latin typeface="Consolas" panose="020B0609020204030204" pitchFamily="49" charset="0"/>
              </a:rPr>
              <a:t>EVENT</a:t>
            </a:r>
            <a:r>
              <a:rPr lang="en-CA" sz="900" dirty="0">
                <a:solidFill>
                  <a:srgbClr val="000000"/>
                </a:solidFill>
                <a:latin typeface="Consolas" panose="020B0609020204030204" pitchFamily="49" charset="0"/>
              </a:rPr>
              <a:t> </a:t>
            </a:r>
            <a:r>
              <a:rPr lang="en-CA" sz="900" dirty="0" err="1">
                <a:solidFill>
                  <a:srgbClr val="000000"/>
                </a:solidFill>
                <a:latin typeface="Consolas" panose="020B0609020204030204" pitchFamily="49" charset="0"/>
              </a:rPr>
              <a:t>sqlserver</a:t>
            </a:r>
            <a:r>
              <a:rPr lang="en-CA" sz="900" dirty="0" err="1">
                <a:solidFill>
                  <a:srgbClr val="808080"/>
                </a:solidFill>
                <a:latin typeface="Consolas" panose="020B0609020204030204" pitchFamily="49" charset="0"/>
              </a:rPr>
              <a:t>.</a:t>
            </a:r>
            <a:r>
              <a:rPr lang="en-CA" sz="900" dirty="0" err="1">
                <a:solidFill>
                  <a:srgbClr val="000000"/>
                </a:solidFill>
                <a:latin typeface="Consolas" panose="020B0609020204030204" pitchFamily="49" charset="0"/>
              </a:rPr>
              <a:t>parameter_sensitive_plan_testing</a:t>
            </a:r>
            <a:r>
              <a:rPr lang="en-CA" sz="900" dirty="0">
                <a:solidFill>
                  <a:srgbClr val="808080"/>
                </a:solidFill>
                <a:latin typeface="Consolas" panose="020B0609020204030204" pitchFamily="49" charset="0"/>
              </a:rPr>
              <a:t>,</a:t>
            </a:r>
            <a:endParaRPr lang="en-CA"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ADD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EVENT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sqlserver</a:t>
            </a:r>
            <a:r>
              <a:rPr lang="en-US" sz="900" dirty="0" err="1">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query_parameterization_data</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ADD</a:t>
            </a:r>
            <a:r>
              <a:rPr lang="en-US" sz="900" dirty="0">
                <a:solidFill>
                  <a:srgbClr val="000000"/>
                </a:solidFill>
                <a:latin typeface="Consolas" panose="020B0609020204030204" pitchFamily="49" charset="0"/>
              </a:rPr>
              <a:t> </a:t>
            </a:r>
            <a:r>
              <a:rPr lang="en-US" sz="900" dirty="0">
                <a:solidFill>
                  <a:srgbClr val="0000FF"/>
                </a:solidFill>
                <a:latin typeface="Consolas" panose="020B0609020204030204" pitchFamily="49" charset="0"/>
              </a:rPr>
              <a:t>EVENT</a:t>
            </a:r>
            <a:r>
              <a:rPr lang="en-US" sz="900" dirty="0">
                <a:solidFill>
                  <a:srgbClr val="000000"/>
                </a:solidFill>
                <a:latin typeface="Consolas" panose="020B0609020204030204" pitchFamily="49" charset="0"/>
              </a:rPr>
              <a:t> </a:t>
            </a:r>
            <a:r>
              <a:rPr lang="en-US" sz="900" dirty="0" err="1">
                <a:solidFill>
                  <a:srgbClr val="000000"/>
                </a:solidFill>
                <a:latin typeface="Consolas" panose="020B0609020204030204" pitchFamily="49" charset="0"/>
              </a:rPr>
              <a:t>sqlserver</a:t>
            </a:r>
            <a:r>
              <a:rPr lang="en-US" sz="900" dirty="0" err="1">
                <a:solidFill>
                  <a:srgbClr val="808080"/>
                </a:solidFill>
                <a:latin typeface="Consolas" panose="020B0609020204030204" pitchFamily="49" charset="0"/>
              </a:rPr>
              <a:t>.</a:t>
            </a:r>
            <a:r>
              <a:rPr lang="en-US" sz="900" dirty="0" err="1">
                <a:solidFill>
                  <a:srgbClr val="000000"/>
                </a:solidFill>
                <a:latin typeface="Consolas" panose="020B0609020204030204" pitchFamily="49" charset="0"/>
              </a:rPr>
              <a:t>query_with_parameter_sensitivity</a:t>
            </a:r>
            <a:endParaRPr lang="en-US" sz="900" dirty="0">
              <a:solidFill>
                <a:srgbClr val="000000"/>
              </a:solidFill>
              <a:latin typeface="Consolas" panose="020B0609020204030204" pitchFamily="49" charset="0"/>
            </a:endParaRPr>
          </a:p>
          <a:p>
            <a:r>
              <a:rPr lang="en-US" sz="900" dirty="0">
                <a:solidFill>
                  <a:srgbClr val="0000FF"/>
                </a:solidFill>
                <a:latin typeface="Consolas" panose="020B0609020204030204" pitchFamily="49" charset="0"/>
              </a:rPr>
              <a:t>WITH </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MAX_MEMORY</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4096 KB</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EVENT_RETENTION_MODE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ALLOW_SINGLE_EVENT_LOSS</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MAX_DISPATCH_LATENCY</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30 SECONDS</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MAX_EVENT_SIZE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0 KB</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MEMORY_PARTITION_MODE</a:t>
            </a:r>
            <a:r>
              <a:rPr lang="en-US" sz="900" dirty="0">
                <a:solidFill>
                  <a:srgbClr val="808080"/>
                </a:solidFill>
                <a:latin typeface="Consolas" panose="020B0609020204030204" pitchFamily="49" charset="0"/>
              </a:rPr>
              <a:t>=</a:t>
            </a:r>
            <a:r>
              <a:rPr lang="en-US" sz="900" dirty="0">
                <a:solidFill>
                  <a:srgbClr val="0000FF"/>
                </a:solidFill>
                <a:latin typeface="Consolas" panose="020B0609020204030204" pitchFamily="49" charset="0"/>
              </a:rPr>
              <a:t>NONE</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TRACK_CAUSALITY</a:t>
            </a:r>
            <a:r>
              <a:rPr lang="en-US" sz="900" dirty="0">
                <a:solidFill>
                  <a:srgbClr val="808080"/>
                </a:solidFill>
                <a:latin typeface="Consolas" panose="020B0609020204030204" pitchFamily="49" charset="0"/>
              </a:rPr>
              <a:t>=</a:t>
            </a:r>
            <a:r>
              <a:rPr lang="en-US" sz="900" dirty="0">
                <a:solidFill>
                  <a:srgbClr val="0000FF"/>
                </a:solidFill>
                <a:latin typeface="Consolas" panose="020B0609020204030204" pitchFamily="49" charset="0"/>
              </a:rPr>
              <a:t>OFF</a:t>
            </a:r>
            <a:r>
              <a:rPr lang="en-US" sz="900" dirty="0">
                <a:solidFill>
                  <a:srgbClr val="808080"/>
                </a:solidFill>
                <a:latin typeface="Consolas" panose="020B0609020204030204" pitchFamily="49" charset="0"/>
              </a:rPr>
              <a:t>,</a:t>
            </a:r>
            <a:r>
              <a:rPr lang="en-US" sz="900" dirty="0">
                <a:solidFill>
                  <a:srgbClr val="000000"/>
                </a:solidFill>
                <a:latin typeface="Consolas" panose="020B0609020204030204" pitchFamily="49" charset="0"/>
              </a:rPr>
              <a:t>STARTUP_STATE</a:t>
            </a:r>
            <a:r>
              <a:rPr lang="en-US" sz="900" dirty="0">
                <a:solidFill>
                  <a:srgbClr val="808080"/>
                </a:solidFill>
                <a:latin typeface="Consolas" panose="020B0609020204030204" pitchFamily="49" charset="0"/>
              </a:rPr>
              <a:t>=</a:t>
            </a:r>
            <a:r>
              <a:rPr lang="en-US" sz="900" dirty="0">
                <a:solidFill>
                  <a:srgbClr val="0000FF"/>
                </a:solidFill>
                <a:latin typeface="Consolas" panose="020B0609020204030204" pitchFamily="49" charset="0"/>
              </a:rPr>
              <a:t>ON</a:t>
            </a:r>
            <a:r>
              <a:rPr lang="en-US" sz="900" dirty="0">
                <a:solidFill>
                  <a:srgbClr val="808080"/>
                </a:solidFill>
                <a:latin typeface="Consolas" panose="020B0609020204030204" pitchFamily="49" charset="0"/>
              </a:rPr>
              <a:t>)</a:t>
            </a:r>
            <a:endParaRPr lang="en-US" sz="900" dirty="0">
              <a:solidFill>
                <a:srgbClr val="000000"/>
              </a:solidFill>
              <a:latin typeface="Consolas" panose="020B0609020204030204" pitchFamily="49" charset="0"/>
            </a:endParaRPr>
          </a:p>
          <a:p>
            <a:r>
              <a:rPr lang="en-CA" sz="900" dirty="0">
                <a:solidFill>
                  <a:srgbClr val="0000FF"/>
                </a:solidFill>
                <a:latin typeface="Consolas" panose="020B0609020204030204" pitchFamily="49" charset="0"/>
              </a:rPr>
              <a:t>GO</a:t>
            </a:r>
            <a:endParaRPr lang="en-CA" sz="900" dirty="0">
              <a:solidFill>
                <a:srgbClr val="000000"/>
              </a:solidFill>
              <a:latin typeface="Consolas" panose="020B0609020204030204" pitchFamily="49" charset="0"/>
            </a:endParaRPr>
          </a:p>
        </p:txBody>
      </p:sp>
      <p:sp>
        <p:nvSpPr>
          <p:cNvPr id="13" name="TextBox 12">
            <a:extLst>
              <a:ext uri="{FF2B5EF4-FFF2-40B4-BE49-F238E27FC236}">
                <a16:creationId xmlns:a16="http://schemas.microsoft.com/office/drawing/2014/main" id="{0CB2FB37-04B8-130A-33EE-AD7B8540E8A7}"/>
              </a:ext>
            </a:extLst>
          </p:cNvPr>
          <p:cNvSpPr txBox="1"/>
          <p:nvPr/>
        </p:nvSpPr>
        <p:spPr>
          <a:xfrm>
            <a:off x="546848" y="2970514"/>
            <a:ext cx="10551458" cy="3293209"/>
          </a:xfrm>
          <a:prstGeom prst="rect">
            <a:avLst/>
          </a:prstGeom>
          <a:noFill/>
        </p:spPr>
        <p:txBody>
          <a:bodyPr wrap="square">
            <a:spAutoFit/>
          </a:bodyPr>
          <a:lstStyle/>
          <a:p>
            <a:pPr algn="l"/>
            <a:r>
              <a:rPr lang="en-US" sz="1600" b="1" i="0" dirty="0" err="1">
                <a:solidFill>
                  <a:srgbClr val="FF0000"/>
                </a:solidFill>
                <a:effectLst/>
              </a:rPr>
              <a:t>parameter_sensitive_plan_optimization</a:t>
            </a:r>
            <a:r>
              <a:rPr lang="en-US" sz="1600" b="0" i="0" dirty="0">
                <a:solidFill>
                  <a:srgbClr val="FF0000"/>
                </a:solidFill>
                <a:effectLst/>
              </a:rPr>
              <a:t> </a:t>
            </a:r>
          </a:p>
          <a:p>
            <a:pPr algn="l"/>
            <a:r>
              <a:rPr lang="en-US" sz="1600" b="0" i="0" dirty="0">
                <a:solidFill>
                  <a:srgbClr val="0070C0"/>
                </a:solidFill>
                <a:effectLst/>
              </a:rPr>
              <a:t>This event is fired when a query uses Parameter Sensitive Plan (PSP) Optimization feature.</a:t>
            </a:r>
          </a:p>
          <a:p>
            <a:pPr algn="l"/>
            <a:endParaRPr lang="en-US" sz="1600" b="0" i="0" dirty="0">
              <a:solidFill>
                <a:srgbClr val="0070C0"/>
              </a:solidFill>
              <a:effectLst/>
            </a:endParaRPr>
          </a:p>
          <a:p>
            <a:pPr algn="l"/>
            <a:r>
              <a:rPr lang="en-US" sz="1600" b="1" i="0" dirty="0" err="1">
                <a:solidFill>
                  <a:srgbClr val="FF0000"/>
                </a:solidFill>
                <a:effectLst/>
              </a:rPr>
              <a:t>parameter_sensitive_plan_optimization_skipped_reason</a:t>
            </a:r>
            <a:endParaRPr lang="en-US" sz="1600" dirty="0">
              <a:solidFill>
                <a:srgbClr val="FF0000"/>
              </a:solidFill>
            </a:endParaRPr>
          </a:p>
          <a:p>
            <a:pPr algn="l"/>
            <a:r>
              <a:rPr lang="en-US" sz="1600" b="0" i="0" dirty="0">
                <a:solidFill>
                  <a:srgbClr val="0070C0"/>
                </a:solidFill>
                <a:effectLst/>
              </a:rPr>
              <a:t>Occurs when the parameter sensitive plan feature is skipped. Use this event to monitor the reason why parameter sensitive plan optimization is skipped</a:t>
            </a:r>
          </a:p>
          <a:p>
            <a:pPr algn="l"/>
            <a:endParaRPr lang="en-US" sz="1600" b="0" i="0" dirty="0">
              <a:solidFill>
                <a:srgbClr val="0070C0"/>
              </a:solidFill>
              <a:effectLst/>
            </a:endParaRPr>
          </a:p>
          <a:p>
            <a:pPr algn="l"/>
            <a:r>
              <a:rPr lang="en-US" sz="1600" b="1" i="0" dirty="0" err="1">
                <a:solidFill>
                  <a:srgbClr val="FF0000"/>
                </a:solidFill>
                <a:effectLst/>
              </a:rPr>
              <a:t>parameter_sensitive_plan_testing</a:t>
            </a:r>
            <a:endParaRPr lang="en-US" sz="1600" dirty="0">
              <a:solidFill>
                <a:srgbClr val="FF0000"/>
              </a:solidFill>
            </a:endParaRPr>
          </a:p>
          <a:p>
            <a:pPr algn="l"/>
            <a:r>
              <a:rPr lang="en-US" sz="1600" b="0" i="0" dirty="0">
                <a:solidFill>
                  <a:srgbClr val="0070C0"/>
                </a:solidFill>
                <a:effectLst/>
              </a:rPr>
              <a:t>Fired when parameter sensitive plan is tested.</a:t>
            </a:r>
          </a:p>
          <a:p>
            <a:pPr algn="l"/>
            <a:endParaRPr lang="en-US" sz="1600" b="0" i="0" dirty="0">
              <a:solidFill>
                <a:srgbClr val="0070C0"/>
              </a:solidFill>
              <a:effectLst/>
            </a:endParaRPr>
          </a:p>
          <a:p>
            <a:pPr algn="l"/>
            <a:r>
              <a:rPr lang="en-US" sz="1600" b="1" i="0" dirty="0" err="1">
                <a:solidFill>
                  <a:srgbClr val="FF0000"/>
                </a:solidFill>
                <a:effectLst/>
              </a:rPr>
              <a:t>query_with_parameter_sensitivity</a:t>
            </a:r>
            <a:endParaRPr lang="en-US" sz="1600" dirty="0">
              <a:solidFill>
                <a:srgbClr val="FF0000"/>
              </a:solidFill>
            </a:endParaRPr>
          </a:p>
          <a:p>
            <a:pPr algn="l"/>
            <a:r>
              <a:rPr lang="en-US" sz="1600" b="0" i="0" dirty="0">
                <a:solidFill>
                  <a:srgbClr val="0070C0"/>
                </a:solidFill>
                <a:effectLst/>
              </a:rPr>
              <a:t>This event is fired when a query is discovered to have parameter sensitivity. This telemetry will help us in identifying queries that are parameter sensitive and how skewed the columns involved in the query are.</a:t>
            </a:r>
          </a:p>
        </p:txBody>
      </p:sp>
    </p:spTree>
    <p:extLst>
      <p:ext uri="{BB962C8B-B14F-4D97-AF65-F5344CB8AC3E}">
        <p14:creationId xmlns:p14="http://schemas.microsoft.com/office/powerpoint/2010/main" val="328351768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reate image to be used for a Powerpoint slide on tech demo">
            <a:extLst>
              <a:ext uri="{FF2B5EF4-FFF2-40B4-BE49-F238E27FC236}">
                <a16:creationId xmlns:a16="http://schemas.microsoft.com/office/drawing/2014/main" id="{0A2BEF42-C38F-5E1D-710A-89FAF8E24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616673D-3280-F341-D020-AAA7897994F8}"/>
              </a:ext>
            </a:extLst>
          </p:cNvPr>
          <p:cNvSpPr txBox="1"/>
          <p:nvPr/>
        </p:nvSpPr>
        <p:spPr>
          <a:xfrm>
            <a:off x="267564" y="2412423"/>
            <a:ext cx="4190135" cy="523220"/>
          </a:xfrm>
          <a:prstGeom prst="rect">
            <a:avLst/>
          </a:prstGeom>
          <a:noFill/>
        </p:spPr>
        <p:txBody>
          <a:bodyPr wrap="square" rtlCol="0">
            <a:spAutoFit/>
          </a:bodyPr>
          <a:lstStyle/>
          <a:p>
            <a:r>
              <a:rPr lang="en-CA" sz="2800" b="1" dirty="0">
                <a:solidFill>
                  <a:srgbClr val="0070C0"/>
                </a:solidFill>
                <a:latin typeface="Segoe UI" panose="020B0502040204020203" pitchFamily="34" charset="0"/>
                <a:cs typeface="Segoe UI" panose="020B0502040204020203" pitchFamily="34" charset="0"/>
              </a:rPr>
              <a:t>Demo (PSPO)</a:t>
            </a:r>
          </a:p>
        </p:txBody>
      </p:sp>
    </p:spTree>
    <p:extLst>
      <p:ext uri="{BB962C8B-B14F-4D97-AF65-F5344CB8AC3E}">
        <p14:creationId xmlns:p14="http://schemas.microsoft.com/office/powerpoint/2010/main" val="354138576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36FDD-5646-4CAE-C24F-10C6AC237337}"/>
              </a:ext>
            </a:extLst>
          </p:cNvPr>
          <p:cNvSpPr txBox="1">
            <a:spLocks/>
          </p:cNvSpPr>
          <p:nvPr/>
        </p:nvSpPr>
        <p:spPr>
          <a:xfrm>
            <a:off x="584200" y="3035178"/>
            <a:ext cx="9144000" cy="49859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a:solidFill>
                  <a:srgbClr val="0070C0"/>
                </a:solidFill>
              </a:rPr>
              <a:t>Thank you!</a:t>
            </a:r>
            <a:endParaRPr lang="en-CA" dirty="0">
              <a:solidFill>
                <a:srgbClr val="0070C0"/>
              </a:solidFill>
            </a:endParaRPr>
          </a:p>
        </p:txBody>
      </p:sp>
      <p:pic>
        <p:nvPicPr>
          <p:cNvPr id="4" name="Picture 3" descr="A close-up of a logo&#10;&#10;Description automatically generated">
            <a:extLst>
              <a:ext uri="{FF2B5EF4-FFF2-40B4-BE49-F238E27FC236}">
                <a16:creationId xmlns:a16="http://schemas.microsoft.com/office/drawing/2014/main" id="{2FB5A013-6A47-0489-76BE-4F13862880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300" y="6000750"/>
            <a:ext cx="2101850" cy="684572"/>
          </a:xfrm>
          <a:prstGeom prst="rect">
            <a:avLst/>
          </a:prstGeom>
        </p:spPr>
      </p:pic>
    </p:spTree>
    <p:extLst>
      <p:ext uri="{BB962C8B-B14F-4D97-AF65-F5344CB8AC3E}">
        <p14:creationId xmlns:p14="http://schemas.microsoft.com/office/powerpoint/2010/main" val="2808407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0D0E96-45CD-08F4-BA24-FA7676C1E793}"/>
              </a:ext>
            </a:extLst>
          </p:cNvPr>
          <p:cNvSpPr txBox="1"/>
          <p:nvPr/>
        </p:nvSpPr>
        <p:spPr>
          <a:xfrm>
            <a:off x="282284" y="621066"/>
            <a:ext cx="6194716"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What is Cardinality Estimation (CE)?</a:t>
            </a:r>
            <a:endParaRPr lang="en-CA" sz="2800" dirty="0">
              <a:solidFill>
                <a:srgbClr val="FF0000"/>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8539D5BE-2D82-A198-FA2E-8C261CB36E11}"/>
              </a:ext>
            </a:extLst>
          </p:cNvPr>
          <p:cNvSpPr txBox="1"/>
          <p:nvPr/>
        </p:nvSpPr>
        <p:spPr>
          <a:xfrm>
            <a:off x="453733" y="1328935"/>
            <a:ext cx="4800601" cy="4093428"/>
          </a:xfrm>
          <a:prstGeom prst="rect">
            <a:avLst/>
          </a:prstGeom>
          <a:noFill/>
        </p:spPr>
        <p:txBody>
          <a:bodyPr wrap="square" rtlCol="0">
            <a:spAutoFit/>
          </a:bodyPr>
          <a:lstStyle/>
          <a:p>
            <a:pPr marL="342900" indent="-342900">
              <a:buFont typeface="Arial" panose="020B0604020202020204" pitchFamily="34" charset="0"/>
              <a:buChar char="•"/>
            </a:pPr>
            <a:r>
              <a:rPr lang="en-CA" sz="2000" dirty="0">
                <a:solidFill>
                  <a:srgbClr val="0070C0"/>
                </a:solidFill>
              </a:rPr>
              <a:t>The SQL Optimizer’s </a:t>
            </a:r>
            <a:r>
              <a:rPr lang="en-CA" sz="2000" u="sng" dirty="0">
                <a:solidFill>
                  <a:srgbClr val="0070C0"/>
                </a:solidFill>
              </a:rPr>
              <a:t>estimate</a:t>
            </a:r>
            <a:r>
              <a:rPr lang="en-CA" sz="2000" dirty="0">
                <a:solidFill>
                  <a:srgbClr val="0070C0"/>
                </a:solidFill>
              </a:rPr>
              <a:t> of the number of rows that will be processed for each operator in the query plan.</a:t>
            </a:r>
          </a:p>
          <a:p>
            <a:pPr marL="342900" indent="-342900">
              <a:buFont typeface="Arial" panose="020B0604020202020204" pitchFamily="34" charset="0"/>
              <a:buChar char="•"/>
            </a:pPr>
            <a:endParaRPr lang="en-CA" sz="2000" dirty="0">
              <a:solidFill>
                <a:srgbClr val="0070C0"/>
              </a:solidFill>
            </a:endParaRPr>
          </a:p>
          <a:p>
            <a:pPr marL="342900" indent="-342900">
              <a:buFont typeface="Arial" panose="020B0604020202020204" pitchFamily="34" charset="0"/>
              <a:buChar char="•"/>
            </a:pPr>
            <a:r>
              <a:rPr lang="en-CA" sz="2000" dirty="0">
                <a:solidFill>
                  <a:srgbClr val="0070C0"/>
                </a:solidFill>
              </a:rPr>
              <a:t>This estimate is based on the </a:t>
            </a:r>
            <a:r>
              <a:rPr lang="en-CA" sz="2000" u="sng" dirty="0">
                <a:solidFill>
                  <a:srgbClr val="0070C0"/>
                </a:solidFill>
              </a:rPr>
              <a:t>cardinality</a:t>
            </a:r>
            <a:r>
              <a:rPr lang="en-CA" sz="2000" dirty="0">
                <a:solidFill>
                  <a:srgbClr val="0070C0"/>
                </a:solidFill>
              </a:rPr>
              <a:t> of the table or tables in your query, as well as the cardinality from predicate expressions (WHERE and JOIN filters).</a:t>
            </a:r>
          </a:p>
          <a:p>
            <a:endParaRPr lang="en-CA" sz="2000" dirty="0">
              <a:solidFill>
                <a:srgbClr val="0070C0"/>
              </a:solidFill>
            </a:endParaRPr>
          </a:p>
          <a:p>
            <a:pPr marL="342900" indent="-342900">
              <a:buFont typeface="Arial" panose="020B0604020202020204" pitchFamily="34" charset="0"/>
              <a:buChar char="•"/>
            </a:pPr>
            <a:r>
              <a:rPr lang="en-CA" sz="2000" dirty="0">
                <a:solidFill>
                  <a:srgbClr val="0070C0"/>
                </a:solidFill>
              </a:rPr>
              <a:t>CE influences memory grant, types of join operations used, access methods, etc. In other words, it determines the query plan shape.</a:t>
            </a:r>
          </a:p>
        </p:txBody>
      </p:sp>
      <p:grpSp>
        <p:nvGrpSpPr>
          <p:cNvPr id="29" name="Group 28">
            <a:extLst>
              <a:ext uri="{FF2B5EF4-FFF2-40B4-BE49-F238E27FC236}">
                <a16:creationId xmlns:a16="http://schemas.microsoft.com/office/drawing/2014/main" id="{31920DA2-1204-5C1B-802F-D16218B71AE0}"/>
              </a:ext>
            </a:extLst>
          </p:cNvPr>
          <p:cNvGrpSpPr/>
          <p:nvPr/>
        </p:nvGrpSpPr>
        <p:grpSpPr>
          <a:xfrm>
            <a:off x="5915248" y="1277636"/>
            <a:ext cx="5128646" cy="1768892"/>
            <a:chOff x="5729854" y="715587"/>
            <a:chExt cx="6008413" cy="2072328"/>
          </a:xfrm>
        </p:grpSpPr>
        <p:pic>
          <p:nvPicPr>
            <p:cNvPr id="6" name="Picture 5">
              <a:extLst>
                <a:ext uri="{FF2B5EF4-FFF2-40B4-BE49-F238E27FC236}">
                  <a16:creationId xmlns:a16="http://schemas.microsoft.com/office/drawing/2014/main" id="{EADE2D10-E210-411B-DE0C-3BF630F0647B}"/>
                </a:ext>
              </a:extLst>
            </p:cNvPr>
            <p:cNvPicPr>
              <a:picLocks noChangeAspect="1"/>
            </p:cNvPicPr>
            <p:nvPr/>
          </p:nvPicPr>
          <p:blipFill>
            <a:blip r:embed="rId2"/>
            <a:stretch>
              <a:fillRect/>
            </a:stretch>
          </p:blipFill>
          <p:spPr>
            <a:xfrm>
              <a:off x="5729854" y="1287161"/>
              <a:ext cx="6008413" cy="1500754"/>
            </a:xfrm>
            <a:prstGeom prst="rect">
              <a:avLst/>
            </a:prstGeom>
          </p:spPr>
        </p:pic>
        <p:cxnSp>
          <p:nvCxnSpPr>
            <p:cNvPr id="11" name="Straight Arrow Connector 10">
              <a:extLst>
                <a:ext uri="{FF2B5EF4-FFF2-40B4-BE49-F238E27FC236}">
                  <a16:creationId xmlns:a16="http://schemas.microsoft.com/office/drawing/2014/main" id="{E5A53FA0-0B2C-4151-542C-55930F9986B4}"/>
                </a:ext>
              </a:extLst>
            </p:cNvPr>
            <p:cNvCxnSpPr>
              <a:cxnSpLocks/>
            </p:cNvCxnSpPr>
            <p:nvPr/>
          </p:nvCxnSpPr>
          <p:spPr>
            <a:xfrm flipH="1">
              <a:off x="10839635" y="1528681"/>
              <a:ext cx="257397" cy="79235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4345755-637F-8199-7B28-253C9DE1714C}"/>
                </a:ext>
              </a:extLst>
            </p:cNvPr>
            <p:cNvCxnSpPr>
              <a:cxnSpLocks/>
            </p:cNvCxnSpPr>
            <p:nvPr/>
          </p:nvCxnSpPr>
          <p:spPr>
            <a:xfrm flipH="1">
              <a:off x="8943610" y="1019175"/>
              <a:ext cx="562340" cy="7516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2D571D9-BDAC-498E-3082-38D3907DC49A}"/>
                </a:ext>
              </a:extLst>
            </p:cNvPr>
            <p:cNvSpPr txBox="1"/>
            <p:nvPr/>
          </p:nvSpPr>
          <p:spPr>
            <a:xfrm>
              <a:off x="9505950" y="715587"/>
              <a:ext cx="562340" cy="369332"/>
            </a:xfrm>
            <a:prstGeom prst="rect">
              <a:avLst/>
            </a:prstGeom>
            <a:noFill/>
          </p:spPr>
          <p:txBody>
            <a:bodyPr wrap="square" rtlCol="0">
              <a:spAutoFit/>
            </a:bodyPr>
            <a:lstStyle/>
            <a:p>
              <a:r>
                <a:rPr lang="en-CA" dirty="0">
                  <a:solidFill>
                    <a:srgbClr val="0070C0"/>
                  </a:solidFill>
                </a:rPr>
                <a:t>CE</a:t>
              </a:r>
            </a:p>
          </p:txBody>
        </p:sp>
        <p:sp>
          <p:nvSpPr>
            <p:cNvPr id="16" name="TextBox 15">
              <a:extLst>
                <a:ext uri="{FF2B5EF4-FFF2-40B4-BE49-F238E27FC236}">
                  <a16:creationId xmlns:a16="http://schemas.microsoft.com/office/drawing/2014/main" id="{94F1D880-00EF-A80E-F2FD-23C77D84F7B9}"/>
                </a:ext>
              </a:extLst>
            </p:cNvPr>
            <p:cNvSpPr txBox="1"/>
            <p:nvPr/>
          </p:nvSpPr>
          <p:spPr>
            <a:xfrm>
              <a:off x="10968333" y="1102495"/>
              <a:ext cx="562340" cy="369331"/>
            </a:xfrm>
            <a:prstGeom prst="rect">
              <a:avLst/>
            </a:prstGeom>
            <a:noFill/>
          </p:spPr>
          <p:txBody>
            <a:bodyPr wrap="square" rtlCol="0">
              <a:spAutoFit/>
            </a:bodyPr>
            <a:lstStyle/>
            <a:p>
              <a:r>
                <a:rPr lang="en-CA" dirty="0">
                  <a:solidFill>
                    <a:srgbClr val="0070C0"/>
                  </a:solidFill>
                </a:rPr>
                <a:t>CE</a:t>
              </a:r>
            </a:p>
          </p:txBody>
        </p:sp>
      </p:grpSp>
      <p:pic>
        <p:nvPicPr>
          <p:cNvPr id="31" name="Picture 30">
            <a:extLst>
              <a:ext uri="{FF2B5EF4-FFF2-40B4-BE49-F238E27FC236}">
                <a16:creationId xmlns:a16="http://schemas.microsoft.com/office/drawing/2014/main" id="{53C7F255-5B10-0BA3-76B7-25776A903E1A}"/>
              </a:ext>
            </a:extLst>
          </p:cNvPr>
          <p:cNvPicPr>
            <a:picLocks noChangeAspect="1"/>
          </p:cNvPicPr>
          <p:nvPr/>
        </p:nvPicPr>
        <p:blipFill>
          <a:blip r:embed="rId3"/>
          <a:stretch>
            <a:fillRect/>
          </a:stretch>
        </p:blipFill>
        <p:spPr>
          <a:xfrm>
            <a:off x="7659246" y="3461330"/>
            <a:ext cx="3057534" cy="2968045"/>
          </a:xfrm>
          <a:prstGeom prst="rect">
            <a:avLst/>
          </a:prstGeom>
        </p:spPr>
      </p:pic>
      <p:sp>
        <p:nvSpPr>
          <p:cNvPr id="36" name="TextBox 35">
            <a:extLst>
              <a:ext uri="{FF2B5EF4-FFF2-40B4-BE49-F238E27FC236}">
                <a16:creationId xmlns:a16="http://schemas.microsoft.com/office/drawing/2014/main" id="{CFE2F735-A409-C6E0-8F02-190FB143DAE4}"/>
              </a:ext>
            </a:extLst>
          </p:cNvPr>
          <p:cNvSpPr txBox="1"/>
          <p:nvPr/>
        </p:nvSpPr>
        <p:spPr>
          <a:xfrm>
            <a:off x="5895975" y="3418150"/>
            <a:ext cx="1121629" cy="338554"/>
          </a:xfrm>
          <a:prstGeom prst="rect">
            <a:avLst/>
          </a:prstGeom>
          <a:noFill/>
        </p:spPr>
        <p:txBody>
          <a:bodyPr wrap="square">
            <a:spAutoFit/>
          </a:bodyPr>
          <a:lstStyle/>
          <a:p>
            <a:r>
              <a:rPr lang="en-CA" sz="1600" u="sng" dirty="0">
                <a:solidFill>
                  <a:srgbClr val="0070C0"/>
                </a:solidFill>
              </a:rPr>
              <a:t>cardinality</a:t>
            </a:r>
            <a:endParaRPr lang="en-CA" sz="1600" dirty="0"/>
          </a:p>
        </p:txBody>
      </p:sp>
      <p:sp>
        <p:nvSpPr>
          <p:cNvPr id="37" name="TextBox 36">
            <a:extLst>
              <a:ext uri="{FF2B5EF4-FFF2-40B4-BE49-F238E27FC236}">
                <a16:creationId xmlns:a16="http://schemas.microsoft.com/office/drawing/2014/main" id="{A6DCAD84-8826-775B-BBD3-4E20657B7DE4}"/>
              </a:ext>
            </a:extLst>
          </p:cNvPr>
          <p:cNvSpPr txBox="1"/>
          <p:nvPr/>
        </p:nvSpPr>
        <p:spPr>
          <a:xfrm>
            <a:off x="5895975" y="3776227"/>
            <a:ext cx="1733550" cy="646331"/>
          </a:xfrm>
          <a:prstGeom prst="rect">
            <a:avLst/>
          </a:prstGeom>
          <a:noFill/>
        </p:spPr>
        <p:txBody>
          <a:bodyPr wrap="square" rtlCol="0">
            <a:spAutoFit/>
          </a:bodyPr>
          <a:lstStyle/>
          <a:p>
            <a:r>
              <a:rPr lang="en-CA" sz="1200" i="1" dirty="0"/>
              <a:t>Refers to the individual uniqueness of values in a specific column or index. </a:t>
            </a:r>
          </a:p>
        </p:txBody>
      </p:sp>
      <p:grpSp>
        <p:nvGrpSpPr>
          <p:cNvPr id="62" name="Group 61">
            <a:extLst>
              <a:ext uri="{FF2B5EF4-FFF2-40B4-BE49-F238E27FC236}">
                <a16:creationId xmlns:a16="http://schemas.microsoft.com/office/drawing/2014/main" id="{BDBDE719-5277-D119-0140-8CE4AA976E05}"/>
              </a:ext>
            </a:extLst>
          </p:cNvPr>
          <p:cNvGrpSpPr/>
          <p:nvPr/>
        </p:nvGrpSpPr>
        <p:grpSpPr>
          <a:xfrm>
            <a:off x="6762750" y="4422558"/>
            <a:ext cx="826770" cy="1688682"/>
            <a:chOff x="6762750" y="4422558"/>
            <a:chExt cx="826770" cy="1688682"/>
          </a:xfrm>
        </p:grpSpPr>
        <p:cxnSp>
          <p:nvCxnSpPr>
            <p:cNvPr id="43" name="Straight Connector 42">
              <a:extLst>
                <a:ext uri="{FF2B5EF4-FFF2-40B4-BE49-F238E27FC236}">
                  <a16:creationId xmlns:a16="http://schemas.microsoft.com/office/drawing/2014/main" id="{135CAF2B-3EAC-DAD0-BDB6-485982D0CAC0}"/>
                </a:ext>
              </a:extLst>
            </p:cNvPr>
            <p:cNvCxnSpPr>
              <a:cxnSpLocks/>
              <a:stCxn id="37" idx="2"/>
            </p:cNvCxnSpPr>
            <p:nvPr/>
          </p:nvCxnSpPr>
          <p:spPr>
            <a:xfrm>
              <a:off x="6762750" y="4422558"/>
              <a:ext cx="11430" cy="16886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C2FBD00D-4D63-0850-2FB1-E1A6AE1F2918}"/>
                </a:ext>
              </a:extLst>
            </p:cNvPr>
            <p:cNvCxnSpPr>
              <a:cxnSpLocks/>
            </p:cNvCxnSpPr>
            <p:nvPr/>
          </p:nvCxnSpPr>
          <p:spPr>
            <a:xfrm>
              <a:off x="6770370" y="6107430"/>
              <a:ext cx="819150"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4249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0D0E96-45CD-08F4-BA24-FA7676C1E793}"/>
              </a:ext>
            </a:extLst>
          </p:cNvPr>
          <p:cNvSpPr txBox="1"/>
          <p:nvPr/>
        </p:nvSpPr>
        <p:spPr>
          <a:xfrm>
            <a:off x="282284" y="621066"/>
            <a:ext cx="5661316"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What if the estimate is wrong?</a:t>
            </a:r>
            <a:endParaRPr lang="en-CA" sz="2800" dirty="0">
              <a:solidFill>
                <a:srgbClr val="FF0000"/>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8539D5BE-2D82-A198-FA2E-8C261CB36E11}"/>
              </a:ext>
            </a:extLst>
          </p:cNvPr>
          <p:cNvSpPr txBox="1"/>
          <p:nvPr/>
        </p:nvSpPr>
        <p:spPr>
          <a:xfrm>
            <a:off x="453733" y="1287161"/>
            <a:ext cx="4800601" cy="3477875"/>
          </a:xfrm>
          <a:prstGeom prst="rect">
            <a:avLst/>
          </a:prstGeom>
          <a:noFill/>
        </p:spPr>
        <p:txBody>
          <a:bodyPr wrap="square" rtlCol="0">
            <a:spAutoFit/>
          </a:bodyPr>
          <a:lstStyle/>
          <a:p>
            <a:pPr marL="342900" indent="-342900">
              <a:buFont typeface="Arial" panose="020B0604020202020204" pitchFamily="34" charset="0"/>
              <a:buChar char="•"/>
            </a:pPr>
            <a:r>
              <a:rPr lang="en-CA" sz="2000" dirty="0">
                <a:solidFill>
                  <a:srgbClr val="0070C0"/>
                </a:solidFill>
              </a:rPr>
              <a:t>Serial plan is selected when parallel is more optimal (underestimation)</a:t>
            </a:r>
          </a:p>
          <a:p>
            <a:pPr marL="342900" indent="-342900">
              <a:buFont typeface="Arial" panose="020B0604020202020204" pitchFamily="34" charset="0"/>
              <a:buChar char="•"/>
            </a:pPr>
            <a:r>
              <a:rPr lang="en-CA" sz="2000" dirty="0">
                <a:solidFill>
                  <a:srgbClr val="0070C0"/>
                </a:solidFill>
              </a:rPr>
              <a:t>Parallel plan is selected when serial is more optimal (overestimation)</a:t>
            </a:r>
          </a:p>
          <a:p>
            <a:pPr marL="342900" indent="-342900">
              <a:buFont typeface="Arial" panose="020B0604020202020204" pitchFamily="34" charset="0"/>
              <a:buChar char="•"/>
            </a:pPr>
            <a:r>
              <a:rPr lang="en-CA" sz="2000" dirty="0">
                <a:solidFill>
                  <a:srgbClr val="0070C0"/>
                </a:solidFill>
              </a:rPr>
              <a:t>Inappropriate join strategy, e.g., Nested Loop instead of Hash Join (underestimation)</a:t>
            </a:r>
          </a:p>
          <a:p>
            <a:pPr marL="342900" indent="-342900">
              <a:buFont typeface="Arial" panose="020B0604020202020204" pitchFamily="34" charset="0"/>
              <a:buChar char="•"/>
            </a:pPr>
            <a:r>
              <a:rPr lang="en-CA" sz="2000" dirty="0">
                <a:solidFill>
                  <a:srgbClr val="0070C0"/>
                </a:solidFill>
              </a:rPr>
              <a:t>Inefficient navigation strategy (i.e., seek vs scan)</a:t>
            </a:r>
          </a:p>
          <a:p>
            <a:pPr marL="342900" indent="-342900">
              <a:buFont typeface="Arial" panose="020B0604020202020204" pitchFamily="34" charset="0"/>
              <a:buChar char="•"/>
            </a:pPr>
            <a:r>
              <a:rPr lang="en-CA" sz="2000" dirty="0">
                <a:solidFill>
                  <a:srgbClr val="0070C0"/>
                </a:solidFill>
              </a:rPr>
              <a:t>Inflated memory grant</a:t>
            </a:r>
          </a:p>
          <a:p>
            <a:pPr marL="342900" indent="-342900">
              <a:buFont typeface="Arial" panose="020B0604020202020204" pitchFamily="34" charset="0"/>
              <a:buChar char="•"/>
            </a:pPr>
            <a:r>
              <a:rPr lang="en-CA" sz="2000" dirty="0" err="1">
                <a:solidFill>
                  <a:srgbClr val="0070C0"/>
                </a:solidFill>
              </a:rPr>
              <a:t>Tempdb</a:t>
            </a:r>
            <a:r>
              <a:rPr lang="en-CA" sz="2000" dirty="0">
                <a:solidFill>
                  <a:srgbClr val="0070C0"/>
                </a:solidFill>
              </a:rPr>
              <a:t> spill</a:t>
            </a:r>
          </a:p>
        </p:txBody>
      </p:sp>
      <p:grpSp>
        <p:nvGrpSpPr>
          <p:cNvPr id="4" name="Group 3">
            <a:extLst>
              <a:ext uri="{FF2B5EF4-FFF2-40B4-BE49-F238E27FC236}">
                <a16:creationId xmlns:a16="http://schemas.microsoft.com/office/drawing/2014/main" id="{F30234BC-2C93-A1AB-FBF0-3EE4869578A9}"/>
              </a:ext>
            </a:extLst>
          </p:cNvPr>
          <p:cNvGrpSpPr/>
          <p:nvPr/>
        </p:nvGrpSpPr>
        <p:grpSpPr>
          <a:xfrm>
            <a:off x="5799996" y="1287161"/>
            <a:ext cx="5938271" cy="2762983"/>
            <a:chOff x="5729854" y="2930790"/>
            <a:chExt cx="5938271" cy="2762983"/>
          </a:xfrm>
        </p:grpSpPr>
        <p:pic>
          <p:nvPicPr>
            <p:cNvPr id="21" name="Picture 20">
              <a:extLst>
                <a:ext uri="{FF2B5EF4-FFF2-40B4-BE49-F238E27FC236}">
                  <a16:creationId xmlns:a16="http://schemas.microsoft.com/office/drawing/2014/main" id="{957F734A-2AF0-F4FB-3CE0-63D825977FA3}"/>
                </a:ext>
              </a:extLst>
            </p:cNvPr>
            <p:cNvPicPr>
              <a:picLocks noChangeAspect="1"/>
            </p:cNvPicPr>
            <p:nvPr/>
          </p:nvPicPr>
          <p:blipFill>
            <a:blip r:embed="rId3"/>
            <a:stretch>
              <a:fillRect/>
            </a:stretch>
          </p:blipFill>
          <p:spPr>
            <a:xfrm>
              <a:off x="5729854" y="2930790"/>
              <a:ext cx="4371975" cy="2762983"/>
            </a:xfrm>
            <a:prstGeom prst="rect">
              <a:avLst/>
            </a:prstGeom>
          </p:spPr>
        </p:pic>
        <p:cxnSp>
          <p:nvCxnSpPr>
            <p:cNvPr id="23" name="Straight Arrow Connector 22">
              <a:extLst>
                <a:ext uri="{FF2B5EF4-FFF2-40B4-BE49-F238E27FC236}">
                  <a16:creationId xmlns:a16="http://schemas.microsoft.com/office/drawing/2014/main" id="{40810690-FF92-1DF9-F193-D91C08745C0D}"/>
                </a:ext>
              </a:extLst>
            </p:cNvPr>
            <p:cNvCxnSpPr>
              <a:cxnSpLocks/>
            </p:cNvCxnSpPr>
            <p:nvPr/>
          </p:nvCxnSpPr>
          <p:spPr>
            <a:xfrm flipH="1">
              <a:off x="10039350" y="4350381"/>
              <a:ext cx="576099"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BCB486A-CA32-9207-EAF7-8078BB85BB0C}"/>
                </a:ext>
              </a:extLst>
            </p:cNvPr>
            <p:cNvCxnSpPr>
              <a:cxnSpLocks/>
            </p:cNvCxnSpPr>
            <p:nvPr/>
          </p:nvCxnSpPr>
          <p:spPr>
            <a:xfrm flipH="1">
              <a:off x="9999152" y="5220066"/>
              <a:ext cx="640273" cy="23209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1B5DBB7-B647-754E-0A28-D689BDE9FBFC}"/>
                </a:ext>
              </a:extLst>
            </p:cNvPr>
            <p:cNvSpPr txBox="1"/>
            <p:nvPr/>
          </p:nvSpPr>
          <p:spPr>
            <a:xfrm>
              <a:off x="10639425" y="4165715"/>
              <a:ext cx="847725" cy="369332"/>
            </a:xfrm>
            <a:prstGeom prst="rect">
              <a:avLst/>
            </a:prstGeom>
            <a:noFill/>
          </p:spPr>
          <p:txBody>
            <a:bodyPr wrap="square" rtlCol="0">
              <a:spAutoFit/>
            </a:bodyPr>
            <a:lstStyle/>
            <a:p>
              <a:r>
                <a:rPr lang="en-CA" dirty="0">
                  <a:solidFill>
                    <a:srgbClr val="0070C0"/>
                  </a:solidFill>
                </a:rPr>
                <a:t>Actual</a:t>
              </a:r>
            </a:p>
          </p:txBody>
        </p:sp>
        <p:sp>
          <p:nvSpPr>
            <p:cNvPr id="27" name="TextBox 26">
              <a:extLst>
                <a:ext uri="{FF2B5EF4-FFF2-40B4-BE49-F238E27FC236}">
                  <a16:creationId xmlns:a16="http://schemas.microsoft.com/office/drawing/2014/main" id="{5DA996B9-18E9-A456-B8FE-BA500F48A5E6}"/>
                </a:ext>
              </a:extLst>
            </p:cNvPr>
            <p:cNvSpPr txBox="1"/>
            <p:nvPr/>
          </p:nvSpPr>
          <p:spPr>
            <a:xfrm>
              <a:off x="10639425" y="5035400"/>
              <a:ext cx="1028700" cy="369332"/>
            </a:xfrm>
            <a:prstGeom prst="rect">
              <a:avLst/>
            </a:prstGeom>
            <a:noFill/>
          </p:spPr>
          <p:txBody>
            <a:bodyPr wrap="square" rtlCol="0">
              <a:spAutoFit/>
            </a:bodyPr>
            <a:lstStyle/>
            <a:p>
              <a:r>
                <a:rPr lang="en-CA" dirty="0">
                  <a:solidFill>
                    <a:srgbClr val="0070C0"/>
                  </a:solidFill>
                </a:rPr>
                <a:t>Estimate</a:t>
              </a:r>
            </a:p>
          </p:txBody>
        </p:sp>
      </p:grpSp>
      <p:sp>
        <p:nvSpPr>
          <p:cNvPr id="5" name="TextBox 4">
            <a:extLst>
              <a:ext uri="{FF2B5EF4-FFF2-40B4-BE49-F238E27FC236}">
                <a16:creationId xmlns:a16="http://schemas.microsoft.com/office/drawing/2014/main" id="{F5B16879-179C-8227-020C-A6C15FA92A49}"/>
              </a:ext>
            </a:extLst>
          </p:cNvPr>
          <p:cNvSpPr txBox="1"/>
          <p:nvPr/>
        </p:nvSpPr>
        <p:spPr>
          <a:xfrm>
            <a:off x="1562829" y="5040528"/>
            <a:ext cx="9066341" cy="1015663"/>
          </a:xfrm>
          <a:prstGeom prst="rect">
            <a:avLst/>
          </a:prstGeom>
          <a:noFill/>
        </p:spPr>
        <p:txBody>
          <a:bodyPr wrap="square" rtlCol="0">
            <a:spAutoFit/>
          </a:bodyPr>
          <a:lstStyle/>
          <a:p>
            <a:r>
              <a:rPr lang="en-CA" sz="6000" dirty="0">
                <a:solidFill>
                  <a:srgbClr val="FF0000"/>
                </a:solidFill>
              </a:rPr>
              <a:t>Poor CE = Poor performance</a:t>
            </a:r>
          </a:p>
        </p:txBody>
      </p:sp>
    </p:spTree>
    <p:extLst>
      <p:ext uri="{BB962C8B-B14F-4D97-AF65-F5344CB8AC3E}">
        <p14:creationId xmlns:p14="http://schemas.microsoft.com/office/powerpoint/2010/main" val="230103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0D0E96-45CD-08F4-BA24-FA7676C1E793}"/>
              </a:ext>
            </a:extLst>
          </p:cNvPr>
          <p:cNvSpPr txBox="1"/>
          <p:nvPr/>
        </p:nvSpPr>
        <p:spPr>
          <a:xfrm>
            <a:off x="282284" y="621066"/>
            <a:ext cx="5661316"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How does CE work?</a:t>
            </a:r>
            <a:endParaRPr lang="en-CA" sz="2800" dirty="0">
              <a:solidFill>
                <a:srgbClr val="FF0000"/>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8539D5BE-2D82-A198-FA2E-8C261CB36E11}"/>
              </a:ext>
            </a:extLst>
          </p:cNvPr>
          <p:cNvSpPr txBox="1"/>
          <p:nvPr/>
        </p:nvSpPr>
        <p:spPr>
          <a:xfrm>
            <a:off x="453733" y="1287161"/>
            <a:ext cx="4708817" cy="4893647"/>
          </a:xfrm>
          <a:prstGeom prst="rect">
            <a:avLst/>
          </a:prstGeom>
          <a:noFill/>
        </p:spPr>
        <p:txBody>
          <a:bodyPr wrap="square" rtlCol="0">
            <a:spAutoFit/>
          </a:bodyPr>
          <a:lstStyle/>
          <a:p>
            <a:pPr marL="342900" indent="-342900">
              <a:buFont typeface="Arial" panose="020B0604020202020204" pitchFamily="34" charset="0"/>
              <a:buChar char="•"/>
            </a:pPr>
            <a:r>
              <a:rPr lang="en-CA" sz="1600" dirty="0">
                <a:solidFill>
                  <a:srgbClr val="0070C0"/>
                </a:solidFill>
              </a:rPr>
              <a:t>It is performed by the </a:t>
            </a:r>
            <a:r>
              <a:rPr lang="en-CA" sz="1600" u="sng" dirty="0">
                <a:solidFill>
                  <a:srgbClr val="0070C0"/>
                </a:solidFill>
              </a:rPr>
              <a:t>Cardinality Estimator</a:t>
            </a:r>
            <a:r>
              <a:rPr lang="en-CA" sz="1600" dirty="0">
                <a:solidFill>
                  <a:srgbClr val="0070C0"/>
                </a:solidFill>
              </a:rPr>
              <a:t> – a component within the SQL Optimizer that predicts how many rows will be returned from each step of the query plan. </a:t>
            </a:r>
          </a:p>
          <a:p>
            <a:endParaRPr lang="en-CA" sz="1600" dirty="0">
              <a:solidFill>
                <a:srgbClr val="0070C0"/>
              </a:solidFill>
            </a:endParaRPr>
          </a:p>
          <a:p>
            <a:pPr marL="342900" indent="-342900">
              <a:buFont typeface="Arial" panose="020B0604020202020204" pitchFamily="34" charset="0"/>
              <a:buChar char="•"/>
            </a:pPr>
            <a:r>
              <a:rPr lang="en-CA" sz="1600" b="1" dirty="0">
                <a:solidFill>
                  <a:srgbClr val="0070C0"/>
                </a:solidFill>
              </a:rPr>
              <a:t>Cardinality Estimator </a:t>
            </a:r>
            <a:r>
              <a:rPr lang="en-CA" sz="1600" dirty="0">
                <a:solidFill>
                  <a:srgbClr val="0070C0"/>
                </a:solidFill>
              </a:rPr>
              <a:t>uses a model that is composed of a set of </a:t>
            </a:r>
            <a:r>
              <a:rPr lang="en-CA" sz="1600" u="sng" dirty="0">
                <a:solidFill>
                  <a:srgbClr val="0070C0"/>
                </a:solidFill>
              </a:rPr>
              <a:t>assumptions</a:t>
            </a:r>
            <a:r>
              <a:rPr lang="en-CA" sz="1600" dirty="0">
                <a:solidFill>
                  <a:srgbClr val="0070C0"/>
                </a:solidFill>
              </a:rPr>
              <a:t> about the distribution of data to answer questions such as:</a:t>
            </a:r>
          </a:p>
          <a:p>
            <a:pPr marL="800100" lvl="1" indent="-342900">
              <a:buFont typeface="Wingdings" panose="05000000000000000000" pitchFamily="2" charset="2"/>
              <a:buChar char="ü"/>
            </a:pPr>
            <a:r>
              <a:rPr lang="en-CA" sz="1600" dirty="0">
                <a:solidFill>
                  <a:srgbClr val="0070C0"/>
                </a:solidFill>
              </a:rPr>
              <a:t>How many distinct values do we expect from a specific column. How about a set of columns?</a:t>
            </a:r>
          </a:p>
          <a:p>
            <a:pPr marL="800100" lvl="1" indent="-342900">
              <a:buFont typeface="Wingdings" panose="05000000000000000000" pitchFamily="2" charset="2"/>
              <a:buChar char="ü"/>
            </a:pPr>
            <a:r>
              <a:rPr lang="en-CA" sz="1600" dirty="0">
                <a:solidFill>
                  <a:srgbClr val="0070C0"/>
                </a:solidFill>
              </a:rPr>
              <a:t>How many rows will satisfy a single predicate (or multiple predicates)?</a:t>
            </a:r>
          </a:p>
          <a:p>
            <a:pPr marL="800100" lvl="1" indent="-342900">
              <a:buFont typeface="Wingdings" panose="05000000000000000000" pitchFamily="2" charset="2"/>
              <a:buChar char="ü"/>
            </a:pPr>
            <a:r>
              <a:rPr lang="en-CA" sz="1600" dirty="0">
                <a:solidFill>
                  <a:srgbClr val="0070C0"/>
                </a:solidFill>
              </a:rPr>
              <a:t>How many rows will satisfy a join predicate between two tables?</a:t>
            </a:r>
          </a:p>
          <a:p>
            <a:pPr lvl="1"/>
            <a:endParaRPr lang="en-CA" sz="1600" dirty="0">
              <a:solidFill>
                <a:srgbClr val="0070C0"/>
              </a:solidFill>
            </a:endParaRPr>
          </a:p>
          <a:p>
            <a:pPr marL="285750" indent="-285750">
              <a:buFont typeface="Arial" panose="020B0604020202020204" pitchFamily="34" charset="0"/>
              <a:buChar char="•"/>
            </a:pPr>
            <a:r>
              <a:rPr lang="en-CA" sz="1600" dirty="0">
                <a:solidFill>
                  <a:srgbClr val="0070C0"/>
                </a:solidFill>
              </a:rPr>
              <a:t>The assumptions used become the basis of choosing the mathematical algorithm to calculate the cardinality.</a:t>
            </a:r>
          </a:p>
        </p:txBody>
      </p:sp>
      <p:sp>
        <p:nvSpPr>
          <p:cNvPr id="12" name="TextBox 11">
            <a:extLst>
              <a:ext uri="{FF2B5EF4-FFF2-40B4-BE49-F238E27FC236}">
                <a16:creationId xmlns:a16="http://schemas.microsoft.com/office/drawing/2014/main" id="{5198914D-FF0F-64B3-D6BA-6DD91E2DD924}"/>
              </a:ext>
            </a:extLst>
          </p:cNvPr>
          <p:cNvSpPr txBox="1"/>
          <p:nvPr/>
        </p:nvSpPr>
        <p:spPr>
          <a:xfrm>
            <a:off x="5762627" y="621066"/>
            <a:ext cx="5975640" cy="523220"/>
          </a:xfrm>
          <a:prstGeom prst="rect">
            <a:avLst/>
          </a:prstGeom>
          <a:noFill/>
        </p:spPr>
        <p:txBody>
          <a:bodyPr wrap="square" rtlCol="0">
            <a:spAutoFit/>
          </a:bodyPr>
          <a:lstStyle/>
          <a:p>
            <a:pPr algn="ctr"/>
            <a:r>
              <a:rPr lang="en-CA" sz="2800" b="1" dirty="0">
                <a:solidFill>
                  <a:srgbClr val="FF0000"/>
                </a:solidFill>
                <a:latin typeface="Segoe UI" panose="020B0502040204020203" pitchFamily="34" charset="0"/>
                <a:cs typeface="Segoe UI" panose="020B0502040204020203" pitchFamily="34" charset="0"/>
              </a:rPr>
              <a:t>CE Model Core Assumptions</a:t>
            </a:r>
            <a:endParaRPr lang="en-CA" sz="2800" dirty="0">
              <a:solidFill>
                <a:srgbClr val="FF0000"/>
              </a:solidFill>
              <a:latin typeface="Segoe UI" panose="020B0502040204020203" pitchFamily="34" charset="0"/>
              <a:cs typeface="Segoe UI" panose="020B0502040204020203" pitchFamily="34" charset="0"/>
            </a:endParaRPr>
          </a:p>
        </p:txBody>
      </p:sp>
      <p:graphicFrame>
        <p:nvGraphicFramePr>
          <p:cNvPr id="13" name="Diagram 12">
            <a:extLst>
              <a:ext uri="{FF2B5EF4-FFF2-40B4-BE49-F238E27FC236}">
                <a16:creationId xmlns:a16="http://schemas.microsoft.com/office/drawing/2014/main" id="{6C83F4A2-E245-C3F4-B9B4-B9521E038791}"/>
              </a:ext>
            </a:extLst>
          </p:cNvPr>
          <p:cNvGraphicFramePr/>
          <p:nvPr>
            <p:extLst>
              <p:ext uri="{D42A27DB-BD31-4B8C-83A1-F6EECF244321}">
                <p14:modId xmlns:p14="http://schemas.microsoft.com/office/powerpoint/2010/main" val="2998921262"/>
              </p:ext>
            </p:extLst>
          </p:nvPr>
        </p:nvGraphicFramePr>
        <p:xfrm>
          <a:off x="6274092" y="1305341"/>
          <a:ext cx="4978400" cy="48754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0603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530A85E4-CCAB-33D8-4643-0563312DCF0B}"/>
              </a:ext>
            </a:extLst>
          </p:cNvPr>
          <p:cNvSpPr/>
          <p:nvPr/>
        </p:nvSpPr>
        <p:spPr>
          <a:xfrm>
            <a:off x="447674" y="1984666"/>
            <a:ext cx="3301707" cy="3301707"/>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70C0"/>
              </a:solidFill>
            </a:endParaRPr>
          </a:p>
        </p:txBody>
      </p:sp>
      <p:sp>
        <p:nvSpPr>
          <p:cNvPr id="5" name="Oval 4">
            <a:extLst>
              <a:ext uri="{FF2B5EF4-FFF2-40B4-BE49-F238E27FC236}">
                <a16:creationId xmlns:a16="http://schemas.microsoft.com/office/drawing/2014/main" id="{397E0141-ABBB-0274-6CC3-85BC5D1518D6}"/>
              </a:ext>
            </a:extLst>
          </p:cNvPr>
          <p:cNvSpPr/>
          <p:nvPr/>
        </p:nvSpPr>
        <p:spPr>
          <a:xfrm>
            <a:off x="654927" y="2191919"/>
            <a:ext cx="2887200" cy="2887200"/>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70C0"/>
              </a:solidFill>
            </a:endParaRPr>
          </a:p>
        </p:txBody>
      </p:sp>
      <p:sp>
        <p:nvSpPr>
          <p:cNvPr id="2" name="TextBox 1">
            <a:extLst>
              <a:ext uri="{FF2B5EF4-FFF2-40B4-BE49-F238E27FC236}">
                <a16:creationId xmlns:a16="http://schemas.microsoft.com/office/drawing/2014/main" id="{AAFC1897-5A84-DBCE-5ABC-6BC88FBDEB21}"/>
              </a:ext>
            </a:extLst>
          </p:cNvPr>
          <p:cNvSpPr txBox="1"/>
          <p:nvPr/>
        </p:nvSpPr>
        <p:spPr>
          <a:xfrm>
            <a:off x="272758" y="649641"/>
            <a:ext cx="62994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Problem with Cardinality Estimation</a:t>
            </a:r>
            <a:endParaRPr lang="en-CA" sz="2800" dirty="0">
              <a:solidFill>
                <a:srgbClr val="FF0000"/>
              </a:solidFill>
              <a:latin typeface="Segoe UI" panose="020B0502040204020203" pitchFamily="34" charset="0"/>
              <a:cs typeface="Segoe UI" panose="020B0502040204020203" pitchFamily="34" charset="0"/>
            </a:endParaRPr>
          </a:p>
        </p:txBody>
      </p:sp>
      <p:sp>
        <p:nvSpPr>
          <p:cNvPr id="9" name="TextBox 8">
            <a:extLst>
              <a:ext uri="{FF2B5EF4-FFF2-40B4-BE49-F238E27FC236}">
                <a16:creationId xmlns:a16="http://schemas.microsoft.com/office/drawing/2014/main" id="{B96AB5E0-66C1-42BD-3013-D6858622DD44}"/>
              </a:ext>
            </a:extLst>
          </p:cNvPr>
          <p:cNvSpPr txBox="1"/>
          <p:nvPr/>
        </p:nvSpPr>
        <p:spPr>
          <a:xfrm>
            <a:off x="1621405" y="1523177"/>
            <a:ext cx="908370" cy="369332"/>
          </a:xfrm>
          <a:prstGeom prst="rect">
            <a:avLst/>
          </a:prstGeom>
          <a:noFill/>
        </p:spPr>
        <p:txBody>
          <a:bodyPr wrap="square" rtlCol="0">
            <a:spAutoFit/>
          </a:bodyPr>
          <a:lstStyle/>
          <a:p>
            <a:r>
              <a:rPr lang="en-CA" dirty="0">
                <a:solidFill>
                  <a:srgbClr val="0070C0"/>
                </a:solidFill>
              </a:rPr>
              <a:t>CE 120</a:t>
            </a:r>
          </a:p>
        </p:txBody>
      </p:sp>
      <p:pic>
        <p:nvPicPr>
          <p:cNvPr id="11" name="Graphic 10" descr="Checkmark with solid fill">
            <a:extLst>
              <a:ext uri="{FF2B5EF4-FFF2-40B4-BE49-F238E27FC236}">
                <a16:creationId xmlns:a16="http://schemas.microsoft.com/office/drawing/2014/main" id="{433B99CB-E60B-8CDD-2009-4585EA9734A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63948" y="2490475"/>
            <a:ext cx="823283" cy="823283"/>
          </a:xfrm>
          <a:prstGeom prst="rect">
            <a:avLst/>
          </a:prstGeom>
        </p:spPr>
      </p:pic>
      <p:sp>
        <p:nvSpPr>
          <p:cNvPr id="12" name="Oval 11">
            <a:extLst>
              <a:ext uri="{FF2B5EF4-FFF2-40B4-BE49-F238E27FC236}">
                <a16:creationId xmlns:a16="http://schemas.microsoft.com/office/drawing/2014/main" id="{152B9962-F560-B18D-E1B7-7F4DCAE543F6}"/>
              </a:ext>
            </a:extLst>
          </p:cNvPr>
          <p:cNvSpPr/>
          <p:nvPr/>
        </p:nvSpPr>
        <p:spPr>
          <a:xfrm>
            <a:off x="4568191" y="1984666"/>
            <a:ext cx="3301707" cy="3301707"/>
          </a:xfrm>
          <a:prstGeom prst="ellipse">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70C0"/>
              </a:solidFill>
            </a:endParaRPr>
          </a:p>
        </p:txBody>
      </p:sp>
      <p:sp>
        <p:nvSpPr>
          <p:cNvPr id="13" name="TextBox 12">
            <a:extLst>
              <a:ext uri="{FF2B5EF4-FFF2-40B4-BE49-F238E27FC236}">
                <a16:creationId xmlns:a16="http://schemas.microsoft.com/office/drawing/2014/main" id="{79CE75ED-B023-BF43-F9ED-D1433201BFFB}"/>
              </a:ext>
            </a:extLst>
          </p:cNvPr>
          <p:cNvSpPr txBox="1"/>
          <p:nvPr/>
        </p:nvSpPr>
        <p:spPr>
          <a:xfrm>
            <a:off x="5778812" y="1524816"/>
            <a:ext cx="908369" cy="369332"/>
          </a:xfrm>
          <a:prstGeom prst="rect">
            <a:avLst/>
          </a:prstGeom>
          <a:noFill/>
        </p:spPr>
        <p:txBody>
          <a:bodyPr wrap="square" rtlCol="0">
            <a:spAutoFit/>
          </a:bodyPr>
          <a:lstStyle/>
          <a:p>
            <a:r>
              <a:rPr lang="en-CA" dirty="0">
                <a:solidFill>
                  <a:srgbClr val="0070C0"/>
                </a:solidFill>
              </a:rPr>
              <a:t>CE 120</a:t>
            </a:r>
          </a:p>
        </p:txBody>
      </p:sp>
      <p:sp>
        <p:nvSpPr>
          <p:cNvPr id="14" name="Rectangle 13">
            <a:extLst>
              <a:ext uri="{FF2B5EF4-FFF2-40B4-BE49-F238E27FC236}">
                <a16:creationId xmlns:a16="http://schemas.microsoft.com/office/drawing/2014/main" id="{02507FFF-3570-76D8-68BD-53FB48826FC3}"/>
              </a:ext>
            </a:extLst>
          </p:cNvPr>
          <p:cNvSpPr/>
          <p:nvPr/>
        </p:nvSpPr>
        <p:spPr>
          <a:xfrm>
            <a:off x="4984727" y="2342693"/>
            <a:ext cx="2496540" cy="249654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TextBox 15">
            <a:extLst>
              <a:ext uri="{FF2B5EF4-FFF2-40B4-BE49-F238E27FC236}">
                <a16:creationId xmlns:a16="http://schemas.microsoft.com/office/drawing/2014/main" id="{274B8BCA-C3DD-9439-17AA-0EE1A7E50010}"/>
              </a:ext>
            </a:extLst>
          </p:cNvPr>
          <p:cNvSpPr txBox="1"/>
          <p:nvPr/>
        </p:nvSpPr>
        <p:spPr>
          <a:xfrm>
            <a:off x="9419890" y="3471627"/>
            <a:ext cx="1496008" cy="369332"/>
          </a:xfrm>
          <a:prstGeom prst="rect">
            <a:avLst/>
          </a:prstGeom>
          <a:noFill/>
        </p:spPr>
        <p:txBody>
          <a:bodyPr wrap="square">
            <a:spAutoFit/>
          </a:bodyPr>
          <a:lstStyle/>
          <a:p>
            <a:pPr algn="ctr"/>
            <a:r>
              <a:rPr lang="en-CA" dirty="0">
                <a:solidFill>
                  <a:srgbClr val="0070C0"/>
                </a:solidFill>
              </a:rPr>
              <a:t>Workload - B</a:t>
            </a:r>
          </a:p>
        </p:txBody>
      </p:sp>
      <p:pic>
        <p:nvPicPr>
          <p:cNvPr id="18" name="Graphic 17" descr="Close with solid fill">
            <a:extLst>
              <a:ext uri="{FF2B5EF4-FFF2-40B4-BE49-F238E27FC236}">
                <a16:creationId xmlns:a16="http://schemas.microsoft.com/office/drawing/2014/main" id="{8B766717-06C2-C901-CF69-D7CA98F2DC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21354" y="2536581"/>
            <a:ext cx="823283" cy="823283"/>
          </a:xfrm>
          <a:prstGeom prst="rect">
            <a:avLst/>
          </a:prstGeom>
        </p:spPr>
      </p:pic>
      <p:sp>
        <p:nvSpPr>
          <p:cNvPr id="19" name="Rectangle 18">
            <a:extLst>
              <a:ext uri="{FF2B5EF4-FFF2-40B4-BE49-F238E27FC236}">
                <a16:creationId xmlns:a16="http://schemas.microsoft.com/office/drawing/2014/main" id="{4D0E4388-0BDA-6009-0B06-695F4B72A16E}"/>
              </a:ext>
            </a:extLst>
          </p:cNvPr>
          <p:cNvSpPr/>
          <p:nvPr/>
        </p:nvSpPr>
        <p:spPr>
          <a:xfrm>
            <a:off x="8890622" y="2342693"/>
            <a:ext cx="2572207" cy="2496540"/>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E58FC6F1-B4BB-7AE7-38EA-940B6615A6ED}"/>
              </a:ext>
            </a:extLst>
          </p:cNvPr>
          <p:cNvSpPr/>
          <p:nvPr/>
        </p:nvSpPr>
        <p:spPr>
          <a:xfrm>
            <a:off x="8657597" y="2109664"/>
            <a:ext cx="3020594" cy="3020594"/>
          </a:xfrm>
          <a:prstGeom prst="rect">
            <a:avLst/>
          </a:prstGeom>
          <a:no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TextBox 20">
            <a:extLst>
              <a:ext uri="{FF2B5EF4-FFF2-40B4-BE49-F238E27FC236}">
                <a16:creationId xmlns:a16="http://schemas.microsoft.com/office/drawing/2014/main" id="{C55230B3-9943-07B3-D2FB-023699D512C1}"/>
              </a:ext>
            </a:extLst>
          </p:cNvPr>
          <p:cNvSpPr txBox="1"/>
          <p:nvPr/>
        </p:nvSpPr>
        <p:spPr>
          <a:xfrm>
            <a:off x="5484992" y="3471627"/>
            <a:ext cx="1496008" cy="369332"/>
          </a:xfrm>
          <a:prstGeom prst="rect">
            <a:avLst/>
          </a:prstGeom>
          <a:noFill/>
        </p:spPr>
        <p:txBody>
          <a:bodyPr wrap="square">
            <a:spAutoFit/>
          </a:bodyPr>
          <a:lstStyle/>
          <a:p>
            <a:pPr algn="ctr"/>
            <a:r>
              <a:rPr lang="en-CA" dirty="0">
                <a:solidFill>
                  <a:srgbClr val="0070C0"/>
                </a:solidFill>
              </a:rPr>
              <a:t>Workload - B</a:t>
            </a:r>
          </a:p>
        </p:txBody>
      </p:sp>
      <p:pic>
        <p:nvPicPr>
          <p:cNvPr id="22" name="Graphic 21" descr="Checkmark with solid fill">
            <a:extLst>
              <a:ext uri="{FF2B5EF4-FFF2-40B4-BE49-F238E27FC236}">
                <a16:creationId xmlns:a16="http://schemas.microsoft.com/office/drawing/2014/main" id="{6AC05D4A-AD04-582A-837C-EC7DD4FBFF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27250" y="2487466"/>
            <a:ext cx="823283" cy="823283"/>
          </a:xfrm>
          <a:prstGeom prst="rect">
            <a:avLst/>
          </a:prstGeom>
        </p:spPr>
      </p:pic>
      <p:sp>
        <p:nvSpPr>
          <p:cNvPr id="23" name="TextBox 22">
            <a:extLst>
              <a:ext uri="{FF2B5EF4-FFF2-40B4-BE49-F238E27FC236}">
                <a16:creationId xmlns:a16="http://schemas.microsoft.com/office/drawing/2014/main" id="{05468AA3-C4CC-8E5B-BA4C-D95C5ABA5F59}"/>
              </a:ext>
            </a:extLst>
          </p:cNvPr>
          <p:cNvSpPr txBox="1"/>
          <p:nvPr/>
        </p:nvSpPr>
        <p:spPr>
          <a:xfrm>
            <a:off x="9574802" y="1523177"/>
            <a:ext cx="1128181" cy="369332"/>
          </a:xfrm>
          <a:prstGeom prst="rect">
            <a:avLst/>
          </a:prstGeom>
          <a:noFill/>
        </p:spPr>
        <p:txBody>
          <a:bodyPr wrap="square" rtlCol="0">
            <a:spAutoFit/>
          </a:bodyPr>
          <a:lstStyle/>
          <a:p>
            <a:r>
              <a:rPr lang="en-CA" dirty="0">
                <a:solidFill>
                  <a:srgbClr val="0070C0"/>
                </a:solidFill>
              </a:rPr>
              <a:t>Legacy CE</a:t>
            </a:r>
          </a:p>
        </p:txBody>
      </p:sp>
      <p:sp>
        <p:nvSpPr>
          <p:cNvPr id="24" name="TextBox 23">
            <a:extLst>
              <a:ext uri="{FF2B5EF4-FFF2-40B4-BE49-F238E27FC236}">
                <a16:creationId xmlns:a16="http://schemas.microsoft.com/office/drawing/2014/main" id="{FCE8B137-759C-A3B9-2CA0-2F6E59661B89}"/>
              </a:ext>
            </a:extLst>
          </p:cNvPr>
          <p:cNvSpPr txBox="1"/>
          <p:nvPr/>
        </p:nvSpPr>
        <p:spPr>
          <a:xfrm>
            <a:off x="1350523" y="3474877"/>
            <a:ext cx="1496008" cy="369332"/>
          </a:xfrm>
          <a:prstGeom prst="rect">
            <a:avLst/>
          </a:prstGeom>
          <a:noFill/>
        </p:spPr>
        <p:txBody>
          <a:bodyPr wrap="square">
            <a:spAutoFit/>
          </a:bodyPr>
          <a:lstStyle/>
          <a:p>
            <a:pPr algn="ctr"/>
            <a:r>
              <a:rPr lang="en-CA" dirty="0">
                <a:solidFill>
                  <a:srgbClr val="0070C0"/>
                </a:solidFill>
              </a:rPr>
              <a:t>Workload - A</a:t>
            </a:r>
          </a:p>
        </p:txBody>
      </p:sp>
      <p:sp>
        <p:nvSpPr>
          <p:cNvPr id="25" name="TextBox 24">
            <a:extLst>
              <a:ext uri="{FF2B5EF4-FFF2-40B4-BE49-F238E27FC236}">
                <a16:creationId xmlns:a16="http://schemas.microsoft.com/office/drawing/2014/main" id="{A853589A-12E8-87E3-D627-F9906D903CC3}"/>
              </a:ext>
            </a:extLst>
          </p:cNvPr>
          <p:cNvSpPr txBox="1"/>
          <p:nvPr/>
        </p:nvSpPr>
        <p:spPr>
          <a:xfrm>
            <a:off x="1501257" y="5460335"/>
            <a:ext cx="9463476" cy="923330"/>
          </a:xfrm>
          <a:prstGeom prst="rect">
            <a:avLst/>
          </a:prstGeom>
          <a:noFill/>
        </p:spPr>
        <p:txBody>
          <a:bodyPr wrap="square" rtlCol="0">
            <a:spAutoFit/>
          </a:bodyPr>
          <a:lstStyle/>
          <a:p>
            <a:r>
              <a:rPr lang="en-CA" sz="5400" dirty="0">
                <a:solidFill>
                  <a:srgbClr val="FF0000"/>
                </a:solidFill>
              </a:rPr>
              <a:t>There is no one-size-fits-all CE!</a:t>
            </a:r>
          </a:p>
        </p:txBody>
      </p:sp>
    </p:spTree>
    <p:extLst>
      <p:ext uri="{BB962C8B-B14F-4D97-AF65-F5344CB8AC3E}">
        <p14:creationId xmlns:p14="http://schemas.microsoft.com/office/powerpoint/2010/main" val="4111855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EC0483A-2793-D6EB-48FD-E94643996FB8}"/>
              </a:ext>
            </a:extLst>
          </p:cNvPr>
          <p:cNvSpPr txBox="1"/>
          <p:nvPr/>
        </p:nvSpPr>
        <p:spPr>
          <a:xfrm>
            <a:off x="272758" y="649641"/>
            <a:ext cx="6299491" cy="523220"/>
          </a:xfrm>
          <a:prstGeom prst="rect">
            <a:avLst/>
          </a:prstGeom>
          <a:noFill/>
        </p:spPr>
        <p:txBody>
          <a:bodyPr wrap="square" rtlCol="0">
            <a:spAutoFit/>
          </a:bodyPr>
          <a:lstStyle/>
          <a:p>
            <a:r>
              <a:rPr lang="en-CA" sz="2800" b="1" dirty="0">
                <a:solidFill>
                  <a:srgbClr val="FF0000"/>
                </a:solidFill>
                <a:latin typeface="Segoe UI" panose="020B0502040204020203" pitchFamily="34" charset="0"/>
                <a:cs typeface="Segoe UI" panose="020B0502040204020203" pitchFamily="34" charset="0"/>
              </a:rPr>
              <a:t>Introducing: CE Feedback (DB 160)</a:t>
            </a:r>
            <a:endParaRPr lang="en-CA" sz="2800" dirty="0">
              <a:solidFill>
                <a:srgbClr val="FF0000"/>
              </a:solidFill>
              <a:latin typeface="Segoe UI" panose="020B0502040204020203" pitchFamily="34" charset="0"/>
              <a:cs typeface="Segoe UI" panose="020B0502040204020203" pitchFamily="34" charset="0"/>
            </a:endParaRPr>
          </a:p>
        </p:txBody>
      </p:sp>
      <p:sp>
        <p:nvSpPr>
          <p:cNvPr id="3" name="TextBox 2">
            <a:extLst>
              <a:ext uri="{FF2B5EF4-FFF2-40B4-BE49-F238E27FC236}">
                <a16:creationId xmlns:a16="http://schemas.microsoft.com/office/drawing/2014/main" id="{6EA609BE-C00E-701D-2498-1F0886C044CF}"/>
              </a:ext>
            </a:extLst>
          </p:cNvPr>
          <p:cNvSpPr txBox="1"/>
          <p:nvPr/>
        </p:nvSpPr>
        <p:spPr>
          <a:xfrm>
            <a:off x="453733" y="1287161"/>
            <a:ext cx="4708817" cy="4524315"/>
          </a:xfrm>
          <a:prstGeom prst="rect">
            <a:avLst/>
          </a:prstGeom>
          <a:noFill/>
        </p:spPr>
        <p:txBody>
          <a:bodyPr wrap="square" rtlCol="0">
            <a:spAutoFit/>
          </a:bodyPr>
          <a:lstStyle/>
          <a:p>
            <a:pPr marL="342900" indent="-342900">
              <a:buFont typeface="Arial" panose="020B0604020202020204" pitchFamily="34" charset="0"/>
              <a:buChar char="•"/>
            </a:pPr>
            <a:r>
              <a:rPr lang="en-CA" dirty="0">
                <a:solidFill>
                  <a:srgbClr val="0070C0"/>
                </a:solidFill>
              </a:rPr>
              <a:t>A feature that </a:t>
            </a:r>
            <a:r>
              <a:rPr lang="en-CA" u="sng" dirty="0">
                <a:solidFill>
                  <a:srgbClr val="0070C0"/>
                </a:solidFill>
              </a:rPr>
              <a:t>learns</a:t>
            </a:r>
            <a:r>
              <a:rPr lang="en-CA" dirty="0">
                <a:solidFill>
                  <a:srgbClr val="0070C0"/>
                </a:solidFill>
              </a:rPr>
              <a:t> over time, which CE model assumptions are optimal and applies it to </a:t>
            </a:r>
            <a:r>
              <a:rPr lang="en-CA" u="sng" dirty="0">
                <a:solidFill>
                  <a:srgbClr val="0070C0"/>
                </a:solidFill>
              </a:rPr>
              <a:t>repeating queries</a:t>
            </a:r>
            <a:r>
              <a:rPr lang="en-CA" dirty="0">
                <a:solidFill>
                  <a:srgbClr val="0070C0"/>
                </a:solidFill>
              </a:rPr>
              <a:t>.</a:t>
            </a:r>
          </a:p>
          <a:p>
            <a:pPr marL="342900" indent="-342900">
              <a:buFont typeface="Arial" panose="020B0604020202020204" pitchFamily="34" charset="0"/>
              <a:buChar char="•"/>
            </a:pPr>
            <a:r>
              <a:rPr lang="en-CA" dirty="0">
                <a:solidFill>
                  <a:srgbClr val="0070C0"/>
                </a:solidFill>
              </a:rPr>
              <a:t>Reduces </a:t>
            </a:r>
            <a:r>
              <a:rPr lang="en-CA" u="sng" dirty="0">
                <a:solidFill>
                  <a:srgbClr val="0070C0"/>
                </a:solidFill>
              </a:rPr>
              <a:t>regression risks</a:t>
            </a:r>
            <a:r>
              <a:rPr lang="en-CA" dirty="0">
                <a:solidFill>
                  <a:srgbClr val="0070C0"/>
                </a:solidFill>
              </a:rPr>
              <a:t> related to CE when upgrading SQL Server.</a:t>
            </a:r>
          </a:p>
          <a:p>
            <a:endParaRPr lang="en-CA" dirty="0">
              <a:solidFill>
                <a:srgbClr val="0070C0"/>
              </a:solidFill>
            </a:endParaRPr>
          </a:p>
          <a:p>
            <a:r>
              <a:rPr lang="en-CA" b="1" dirty="0">
                <a:solidFill>
                  <a:srgbClr val="FF0000"/>
                </a:solidFill>
              </a:rPr>
              <a:t>How does it work?</a:t>
            </a:r>
          </a:p>
          <a:p>
            <a:r>
              <a:rPr lang="en-US" b="1" dirty="0">
                <a:solidFill>
                  <a:srgbClr val="FF0000"/>
                </a:solidFill>
              </a:rPr>
              <a:t>STEP 1:</a:t>
            </a:r>
            <a:r>
              <a:rPr lang="en-US" b="1" dirty="0">
                <a:solidFill>
                  <a:srgbClr val="0070C0"/>
                </a:solidFill>
              </a:rPr>
              <a:t> </a:t>
            </a:r>
            <a:r>
              <a:rPr lang="en-US" dirty="0">
                <a:solidFill>
                  <a:srgbClr val="0070C0"/>
                </a:solidFill>
              </a:rPr>
              <a:t>Analyze and identify model related assumptions for repeating queries.</a:t>
            </a:r>
          </a:p>
          <a:p>
            <a:r>
              <a:rPr lang="en-CA" b="1" dirty="0">
                <a:solidFill>
                  <a:srgbClr val="FF0000"/>
                </a:solidFill>
              </a:rPr>
              <a:t>STEP 2:</a:t>
            </a:r>
            <a:r>
              <a:rPr lang="en-CA" dirty="0">
                <a:solidFill>
                  <a:srgbClr val="0070C0"/>
                </a:solidFill>
              </a:rPr>
              <a:t> Provide feedback (i.e., modifies assumption) using </a:t>
            </a:r>
            <a:r>
              <a:rPr lang="en-CA" b="1" dirty="0">
                <a:solidFill>
                  <a:srgbClr val="0070C0"/>
                </a:solidFill>
              </a:rPr>
              <a:t>query hints</a:t>
            </a:r>
            <a:r>
              <a:rPr lang="en-CA" dirty="0">
                <a:solidFill>
                  <a:srgbClr val="0070C0"/>
                </a:solidFill>
              </a:rPr>
              <a:t> </a:t>
            </a:r>
            <a:r>
              <a:rPr lang="en-US" dirty="0">
                <a:solidFill>
                  <a:srgbClr val="0070C0"/>
                </a:solidFill>
              </a:rPr>
              <a:t>on subsequent execution and validate outcome.</a:t>
            </a:r>
          </a:p>
          <a:p>
            <a:r>
              <a:rPr lang="en-CA" b="1" dirty="0">
                <a:solidFill>
                  <a:srgbClr val="FF0000"/>
                </a:solidFill>
              </a:rPr>
              <a:t>STEP 3:</a:t>
            </a:r>
            <a:r>
              <a:rPr lang="en-CA" dirty="0">
                <a:solidFill>
                  <a:srgbClr val="0070C0"/>
                </a:solidFill>
              </a:rPr>
              <a:t> If adjustment improves performance, feedback is persisted in </a:t>
            </a:r>
            <a:r>
              <a:rPr lang="en-CA" b="1" dirty="0">
                <a:solidFill>
                  <a:srgbClr val="0070C0"/>
                </a:solidFill>
              </a:rPr>
              <a:t>Query Store</a:t>
            </a:r>
            <a:r>
              <a:rPr lang="en-CA" dirty="0">
                <a:solidFill>
                  <a:srgbClr val="0070C0"/>
                </a:solidFill>
              </a:rPr>
              <a:t>. Otherwise, feedback is not persisted, and CE reverts to original assumption used (Do-no-harm policy).</a:t>
            </a:r>
          </a:p>
        </p:txBody>
      </p:sp>
      <p:grpSp>
        <p:nvGrpSpPr>
          <p:cNvPr id="14" name="Group 13">
            <a:extLst>
              <a:ext uri="{FF2B5EF4-FFF2-40B4-BE49-F238E27FC236}">
                <a16:creationId xmlns:a16="http://schemas.microsoft.com/office/drawing/2014/main" id="{51F81D8D-1109-BDCB-D6FA-C0080CBE8A3D}"/>
              </a:ext>
            </a:extLst>
          </p:cNvPr>
          <p:cNvGrpSpPr/>
          <p:nvPr/>
        </p:nvGrpSpPr>
        <p:grpSpPr>
          <a:xfrm>
            <a:off x="8782050" y="1505241"/>
            <a:ext cx="3070517" cy="3040963"/>
            <a:chOff x="6705600" y="650545"/>
            <a:chExt cx="4152900" cy="4477459"/>
          </a:xfrm>
        </p:grpSpPr>
        <p:sp>
          <p:nvSpPr>
            <p:cNvPr id="6" name="Pentagon 5">
              <a:extLst>
                <a:ext uri="{FF2B5EF4-FFF2-40B4-BE49-F238E27FC236}">
                  <a16:creationId xmlns:a16="http://schemas.microsoft.com/office/drawing/2014/main" id="{B61E43B9-447C-DA21-649B-626B3E808681}"/>
                </a:ext>
              </a:extLst>
            </p:cNvPr>
            <p:cNvSpPr/>
            <p:nvPr/>
          </p:nvSpPr>
          <p:spPr>
            <a:xfrm>
              <a:off x="6705600" y="1172861"/>
              <a:ext cx="4152900" cy="3955143"/>
            </a:xfrm>
            <a:prstGeom prst="pentagon">
              <a:avLst/>
            </a:pr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b="1" dirty="0"/>
            </a:p>
          </p:txBody>
        </p:sp>
        <p:sp>
          <p:nvSpPr>
            <p:cNvPr id="8" name="Oval 7">
              <a:extLst>
                <a:ext uri="{FF2B5EF4-FFF2-40B4-BE49-F238E27FC236}">
                  <a16:creationId xmlns:a16="http://schemas.microsoft.com/office/drawing/2014/main" id="{DF13CC7E-A337-17C5-17D5-C03557611C6A}"/>
                </a:ext>
              </a:extLst>
            </p:cNvPr>
            <p:cNvSpPr/>
            <p:nvPr/>
          </p:nvSpPr>
          <p:spPr>
            <a:xfrm>
              <a:off x="7134225" y="1696618"/>
              <a:ext cx="3313527" cy="3313527"/>
            </a:xfrm>
            <a:prstGeom prst="ellipse">
              <a:avLst/>
            </a:prstGeom>
            <a:no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dirty="0">
                <a:solidFill>
                  <a:srgbClr val="0070C0"/>
                </a:solidFill>
              </a:endParaRPr>
            </a:p>
          </p:txBody>
        </p:sp>
        <p:sp>
          <p:nvSpPr>
            <p:cNvPr id="9" name="TextBox 8">
              <a:extLst>
                <a:ext uri="{FF2B5EF4-FFF2-40B4-BE49-F238E27FC236}">
                  <a16:creationId xmlns:a16="http://schemas.microsoft.com/office/drawing/2014/main" id="{153C17C7-B177-24ED-9300-A071C4E3137B}"/>
                </a:ext>
              </a:extLst>
            </p:cNvPr>
            <p:cNvSpPr txBox="1"/>
            <p:nvPr/>
          </p:nvSpPr>
          <p:spPr>
            <a:xfrm>
              <a:off x="7901309" y="1747632"/>
              <a:ext cx="1716910" cy="467673"/>
            </a:xfrm>
            <a:prstGeom prst="rect">
              <a:avLst/>
            </a:prstGeom>
            <a:noFill/>
          </p:spPr>
          <p:txBody>
            <a:bodyPr wrap="square">
              <a:spAutoFit/>
            </a:bodyPr>
            <a:lstStyle/>
            <a:p>
              <a:pPr algn="ctr"/>
              <a:r>
                <a:rPr lang="en-CA" sz="1200" dirty="0">
                  <a:solidFill>
                    <a:srgbClr val="0070C0"/>
                  </a:solidFill>
                </a:rPr>
                <a:t>Workload</a:t>
              </a:r>
              <a:r>
                <a:rPr lang="en-CA" sz="1400" dirty="0">
                  <a:solidFill>
                    <a:srgbClr val="0070C0"/>
                  </a:solidFill>
                </a:rPr>
                <a:t> - A</a:t>
              </a:r>
            </a:p>
          </p:txBody>
        </p:sp>
        <p:sp>
          <p:nvSpPr>
            <p:cNvPr id="10" name="TextBox 9">
              <a:extLst>
                <a:ext uri="{FF2B5EF4-FFF2-40B4-BE49-F238E27FC236}">
                  <a16:creationId xmlns:a16="http://schemas.microsoft.com/office/drawing/2014/main" id="{D39B4E9F-707D-E5ED-53CB-3B43990A549C}"/>
                </a:ext>
              </a:extLst>
            </p:cNvPr>
            <p:cNvSpPr txBox="1"/>
            <p:nvPr/>
          </p:nvSpPr>
          <p:spPr>
            <a:xfrm>
              <a:off x="7961132" y="2460633"/>
              <a:ext cx="1597266" cy="482225"/>
            </a:xfrm>
            <a:prstGeom prst="rect">
              <a:avLst/>
            </a:prstGeom>
            <a:noFill/>
          </p:spPr>
          <p:txBody>
            <a:bodyPr wrap="square">
              <a:spAutoFit/>
            </a:bodyPr>
            <a:lstStyle/>
            <a:p>
              <a:pPr algn="ctr"/>
              <a:r>
                <a:rPr lang="en-CA" sz="1200" dirty="0">
                  <a:solidFill>
                    <a:srgbClr val="0070C0"/>
                  </a:solidFill>
                </a:rPr>
                <a:t>Workload - B</a:t>
              </a:r>
            </a:p>
          </p:txBody>
        </p:sp>
        <p:sp>
          <p:nvSpPr>
            <p:cNvPr id="11" name="Rectangle 10">
              <a:extLst>
                <a:ext uri="{FF2B5EF4-FFF2-40B4-BE49-F238E27FC236}">
                  <a16:creationId xmlns:a16="http://schemas.microsoft.com/office/drawing/2014/main" id="{7D7EE4BC-834D-CAA1-E683-3C78AED3CF71}"/>
                </a:ext>
              </a:extLst>
            </p:cNvPr>
            <p:cNvSpPr/>
            <p:nvPr/>
          </p:nvSpPr>
          <p:spPr>
            <a:xfrm>
              <a:off x="7450078" y="2181222"/>
              <a:ext cx="2619376" cy="2629170"/>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2" name="Graphic 11" descr="Checkmark with solid fill">
              <a:extLst>
                <a:ext uri="{FF2B5EF4-FFF2-40B4-BE49-F238E27FC236}">
                  <a16:creationId xmlns:a16="http://schemas.microsoft.com/office/drawing/2014/main" id="{EBD3EF98-A96A-9F1C-3CC0-2EE1CAF96B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154309" y="2942858"/>
              <a:ext cx="1315023" cy="1315023"/>
            </a:xfrm>
            <a:prstGeom prst="rect">
              <a:avLst/>
            </a:prstGeom>
          </p:spPr>
        </p:pic>
        <p:sp>
          <p:nvSpPr>
            <p:cNvPr id="13" name="TextBox 12">
              <a:extLst>
                <a:ext uri="{FF2B5EF4-FFF2-40B4-BE49-F238E27FC236}">
                  <a16:creationId xmlns:a16="http://schemas.microsoft.com/office/drawing/2014/main" id="{CFC896C0-8F11-1772-B91D-63C8F252F684}"/>
                </a:ext>
              </a:extLst>
            </p:cNvPr>
            <p:cNvSpPr txBox="1"/>
            <p:nvPr/>
          </p:nvSpPr>
          <p:spPr>
            <a:xfrm>
              <a:off x="7860899" y="650545"/>
              <a:ext cx="1797730" cy="370021"/>
            </a:xfrm>
            <a:prstGeom prst="rect">
              <a:avLst/>
            </a:prstGeom>
            <a:noFill/>
          </p:spPr>
          <p:txBody>
            <a:bodyPr wrap="square" rtlCol="0">
              <a:spAutoFit/>
            </a:bodyPr>
            <a:lstStyle/>
            <a:p>
              <a:pPr algn="ctr"/>
              <a:r>
                <a:rPr lang="en-CA" sz="1400" b="1" dirty="0">
                  <a:solidFill>
                    <a:srgbClr val="0070C0"/>
                  </a:solidFill>
                </a:rPr>
                <a:t>CE Feedback</a:t>
              </a:r>
            </a:p>
          </p:txBody>
        </p:sp>
      </p:grpSp>
      <p:sp>
        <p:nvSpPr>
          <p:cNvPr id="15" name="Rectangle 14">
            <a:extLst>
              <a:ext uri="{FF2B5EF4-FFF2-40B4-BE49-F238E27FC236}">
                <a16:creationId xmlns:a16="http://schemas.microsoft.com/office/drawing/2014/main" id="{A59E4B8B-FC40-51F8-C91A-F53413BA8F12}"/>
              </a:ext>
            </a:extLst>
          </p:cNvPr>
          <p:cNvSpPr/>
          <p:nvPr/>
        </p:nvSpPr>
        <p:spPr>
          <a:xfrm>
            <a:off x="5647686" y="2007590"/>
            <a:ext cx="1777935" cy="660004"/>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solidFill>
                  <a:schemeClr val="bg1"/>
                </a:solidFill>
              </a:rPr>
              <a:t>CE 70 Assumptions</a:t>
            </a:r>
          </a:p>
        </p:txBody>
      </p:sp>
      <p:sp>
        <p:nvSpPr>
          <p:cNvPr id="16" name="Rectangle 15">
            <a:extLst>
              <a:ext uri="{FF2B5EF4-FFF2-40B4-BE49-F238E27FC236}">
                <a16:creationId xmlns:a16="http://schemas.microsoft.com/office/drawing/2014/main" id="{F79D9036-8018-120B-3DDA-030BB136F716}"/>
              </a:ext>
            </a:extLst>
          </p:cNvPr>
          <p:cNvSpPr/>
          <p:nvPr/>
        </p:nvSpPr>
        <p:spPr>
          <a:xfrm>
            <a:off x="5638800" y="3886200"/>
            <a:ext cx="1777935" cy="660004"/>
          </a:xfrm>
          <a:prstGeom prst="rect">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CE 120 Assumptions</a:t>
            </a:r>
          </a:p>
        </p:txBody>
      </p:sp>
      <p:pic>
        <p:nvPicPr>
          <p:cNvPr id="18" name="Graphic 17" descr="Add with solid fill">
            <a:extLst>
              <a:ext uri="{FF2B5EF4-FFF2-40B4-BE49-F238E27FC236}">
                <a16:creationId xmlns:a16="http://schemas.microsoft.com/office/drawing/2014/main" id="{278C23D8-FC63-236C-0CDF-2C006B9BB15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79453" y="2830091"/>
            <a:ext cx="914400" cy="914400"/>
          </a:xfrm>
          <a:prstGeom prst="rect">
            <a:avLst/>
          </a:prstGeom>
        </p:spPr>
      </p:pic>
      <p:sp>
        <p:nvSpPr>
          <p:cNvPr id="19" name="Equals 18">
            <a:extLst>
              <a:ext uri="{FF2B5EF4-FFF2-40B4-BE49-F238E27FC236}">
                <a16:creationId xmlns:a16="http://schemas.microsoft.com/office/drawing/2014/main" id="{D507F924-983F-5AEC-A498-196FABE85B0F}"/>
              </a:ext>
            </a:extLst>
          </p:cNvPr>
          <p:cNvSpPr/>
          <p:nvPr/>
        </p:nvSpPr>
        <p:spPr>
          <a:xfrm>
            <a:off x="7598485" y="2870535"/>
            <a:ext cx="1066800" cy="846133"/>
          </a:xfrm>
          <a:prstGeom prst="mathEqual">
            <a:avLst/>
          </a:prstGeom>
          <a:solidFill>
            <a:schemeClr val="tx1">
              <a:lumMod val="65000"/>
              <a:lumOff val="3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0" name="Arrow: Curved Right 19">
            <a:extLst>
              <a:ext uri="{FF2B5EF4-FFF2-40B4-BE49-F238E27FC236}">
                <a16:creationId xmlns:a16="http://schemas.microsoft.com/office/drawing/2014/main" id="{CD8DFBB7-B2CB-6299-EC2A-9FF41DD349E3}"/>
              </a:ext>
            </a:extLst>
          </p:cNvPr>
          <p:cNvSpPr/>
          <p:nvPr/>
        </p:nvSpPr>
        <p:spPr>
          <a:xfrm>
            <a:off x="5701596" y="2853830"/>
            <a:ext cx="263727" cy="846133"/>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1" name="Arrow: Curved Right 20">
            <a:extLst>
              <a:ext uri="{FF2B5EF4-FFF2-40B4-BE49-F238E27FC236}">
                <a16:creationId xmlns:a16="http://schemas.microsoft.com/office/drawing/2014/main" id="{D514D98B-4A60-644C-A801-ED2D6E393D52}"/>
              </a:ext>
            </a:extLst>
          </p:cNvPr>
          <p:cNvSpPr/>
          <p:nvPr/>
        </p:nvSpPr>
        <p:spPr>
          <a:xfrm flipH="1" flipV="1">
            <a:off x="7095520" y="2830091"/>
            <a:ext cx="263727" cy="846133"/>
          </a:xfrm>
          <a:prstGeom prst="curved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22" name="TextBox 21">
            <a:extLst>
              <a:ext uri="{FF2B5EF4-FFF2-40B4-BE49-F238E27FC236}">
                <a16:creationId xmlns:a16="http://schemas.microsoft.com/office/drawing/2014/main" id="{5B50A1D5-66B9-4ADC-B83C-BCBE174C3424}"/>
              </a:ext>
            </a:extLst>
          </p:cNvPr>
          <p:cNvSpPr txBox="1"/>
          <p:nvPr/>
        </p:nvSpPr>
        <p:spPr>
          <a:xfrm>
            <a:off x="5638800" y="4691118"/>
            <a:ext cx="3590925" cy="830997"/>
          </a:xfrm>
          <a:prstGeom prst="rect">
            <a:avLst/>
          </a:prstGeom>
          <a:noFill/>
        </p:spPr>
        <p:txBody>
          <a:bodyPr wrap="square" rtlCol="0">
            <a:spAutoFit/>
          </a:bodyPr>
          <a:lstStyle/>
          <a:p>
            <a:r>
              <a:rPr lang="en-CA" sz="1200" b="1" i="1" dirty="0">
                <a:solidFill>
                  <a:srgbClr val="0070C0"/>
                </a:solidFill>
              </a:rPr>
              <a:t>CE Feedback </a:t>
            </a:r>
            <a:r>
              <a:rPr lang="en-CA" sz="1200" i="1" dirty="0">
                <a:solidFill>
                  <a:srgbClr val="0070C0"/>
                </a:solidFill>
              </a:rPr>
              <a:t>can adjust the CE during optimization, using different model assumptions, from the legacy to the latest CE model in order arrive at the most optimal cardinality estimation.</a:t>
            </a:r>
          </a:p>
        </p:txBody>
      </p:sp>
    </p:spTree>
    <p:extLst>
      <p:ext uri="{BB962C8B-B14F-4D97-AF65-F5344CB8AC3E}">
        <p14:creationId xmlns:p14="http://schemas.microsoft.com/office/powerpoint/2010/main" val="1143375494"/>
      </p:ext>
    </p:extLst>
  </p:cSld>
  <p:clrMapOvr>
    <a:masterClrMapping/>
  </p:clrMapOvr>
</p:sld>
</file>

<file path=ppt/theme/theme1.xml><?xml version="1.0" encoding="utf-8"?>
<a:theme xmlns:a="http://schemas.openxmlformats.org/drawingml/2006/main" name="Office Theme">
  <a:themeElements>
    <a:clrScheme name="Red">
      <a:dk1>
        <a:sysClr val="windowText" lastClr="000000"/>
      </a:dk1>
      <a:lt1>
        <a:sysClr val="window" lastClr="FFFFFF"/>
      </a:lt1>
      <a:dk2>
        <a:srgbClr val="323232"/>
      </a:dk2>
      <a:lt2>
        <a:srgbClr val="E5C243"/>
      </a:lt2>
      <a:accent1>
        <a:srgbClr val="A5300F"/>
      </a:accent1>
      <a:accent2>
        <a:srgbClr val="D55816"/>
      </a:accent2>
      <a:accent3>
        <a:srgbClr val="E19825"/>
      </a:accent3>
      <a:accent4>
        <a:srgbClr val="B19C7D"/>
      </a:accent4>
      <a:accent5>
        <a:srgbClr val="7F5F52"/>
      </a:accent5>
      <a:accent6>
        <a:srgbClr val="B27D49"/>
      </a:accent6>
      <a:hlink>
        <a:srgbClr val="6B9F25"/>
      </a:hlink>
      <a:folHlink>
        <a:srgbClr val="B26B0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Depth</Template>
  <TotalTime>20976</TotalTime>
  <Words>3571</Words>
  <Application>Microsoft Office PowerPoint</Application>
  <PresentationFormat>Widescreen</PresentationFormat>
  <Paragraphs>404</Paragraphs>
  <Slides>46</Slides>
  <Notes>21</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Arial</vt:lpstr>
      <vt:lpstr>Calibri</vt:lpstr>
      <vt:lpstr>Calibri Light</vt:lpstr>
      <vt:lpstr>Consolas</vt:lpstr>
      <vt:lpstr>Courier New</vt:lpstr>
      <vt:lpstr>Segoe UI</vt:lpstr>
      <vt:lpstr>Segoe UI Semibold</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2022</dc:title>
  <dc:creator>Mark Almirante (JDA PARTNERS TECHNICAL SERVICE)</dc:creator>
  <cp:lastModifiedBy>Mark Almirante (JDA PARTNERS TECHNICAL SERVICE)</cp:lastModifiedBy>
  <cp:revision>127</cp:revision>
  <dcterms:created xsi:type="dcterms:W3CDTF">2023-01-23T02:59:47Z</dcterms:created>
  <dcterms:modified xsi:type="dcterms:W3CDTF">2024-02-13T23:37:54Z</dcterms:modified>
</cp:coreProperties>
</file>